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331">
          <p15:clr>
            <a:srgbClr val="747775"/>
          </p15:clr>
        </p15:guide>
        <p15:guide id="3" pos="2136">
          <p15:clr>
            <a:srgbClr val="747775"/>
          </p15:clr>
        </p15:guide>
        <p15:guide id="4" pos="5035">
          <p15:clr>
            <a:srgbClr val="747775"/>
          </p15:clr>
        </p15:guide>
        <p15:guide id="5" orient="horz" pos="528">
          <p15:clr>
            <a:srgbClr val="747775"/>
          </p15:clr>
        </p15:guide>
        <p15:guide id="6" orient="horz" pos="2656">
          <p15:clr>
            <a:srgbClr val="747775"/>
          </p15:clr>
        </p15:guide>
        <p15:guide id="7" pos="345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31"/>
        <p:guide pos="2136"/>
        <p:guide pos="5035"/>
        <p:guide pos="528" orient="horz"/>
        <p:guide pos="2656" orient="horz"/>
        <p:guide pos="34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8.jpg"/><Relationship Id="rId5" Type="http://schemas.openxmlformats.org/officeDocument/2006/relationships/image" Target="../media/image37.png"/><Relationship Id="rId6" Type="http://schemas.openxmlformats.org/officeDocument/2006/relationships/image" Target="../media/image3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hyperlink" Target="http://www.youtube.com/watch?v=1qVoeON8lXE" TargetMode="External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5.png"/><Relationship Id="rId10" Type="http://schemas.openxmlformats.org/officeDocument/2006/relationships/image" Target="../media/image31.png"/><Relationship Id="rId9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5640" y="377388"/>
            <a:ext cx="744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r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НЕТРУДНЫЕ </a:t>
            </a:r>
            <a:r>
              <a:rPr b="1" lang="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подростки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31339" y="1287913"/>
            <a:ext cx="5878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найти баланс в отношениях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6175" y="1980350"/>
            <a:ext cx="4684124" cy="31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50" y="1645650"/>
            <a:ext cx="8206500" cy="29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2479200" y="252700"/>
            <a:ext cx="418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ru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ЧЕК-ЛИСТ</a:t>
            </a:r>
            <a:endParaRPr b="1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629700" y="678450"/>
            <a:ext cx="788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делать, когда…. (нагрубил, не хочет ходить в школу, 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залипает” </a:t>
            </a:r>
            <a:endParaRPr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телефоне, попробовал курить (в т.ч. вейп), стал получать двойки и т.д.)</a:t>
            </a:r>
            <a:endParaRPr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3314750" y="1771050"/>
            <a:ext cx="1855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Сделайте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паузу, придите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себя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1199976" y="3800650"/>
            <a:ext cx="143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Вспомните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свои неудачи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189375" y="2853075"/>
            <a:ext cx="1621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Задавайте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прямые вопросы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3315610" y="2849779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Обсудите последствия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5248536" y="2849787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Продумайте варианты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5276036" y="1787595"/>
            <a:ext cx="150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Оцените состояние ребенка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1199976" y="1855350"/>
            <a:ext cx="1438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Нотации не работают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3300998" y="3800648"/>
            <a:ext cx="12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 ошибки исправимы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5248525" y="3805875"/>
            <a:ext cx="17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оставляйте одного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7111875" y="1855250"/>
            <a:ext cx="1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Обратитесь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 специалисту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7111875" y="2779700"/>
            <a:ext cx="1781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Делитесь 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личными переживаниями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7111875" y="3800650"/>
            <a:ext cx="1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обходите неловкие темы</a:t>
            </a:r>
            <a:endParaRPr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19846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29747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801" y="393230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19769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026" y="1983812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9526" y="19800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29714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1" y="297998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076" y="29817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1651" y="39223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801" y="39375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1076" y="3942575"/>
            <a:ext cx="321000" cy="341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4575" y="209750"/>
            <a:ext cx="5087749" cy="49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395075" y="361450"/>
            <a:ext cx="42405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Проведём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latin typeface="Calibri"/>
                <a:ea typeface="Calibri"/>
                <a:cs typeface="Calibri"/>
                <a:sym typeface="Calibri"/>
              </a:rPr>
              <a:t>эксперимент?</a:t>
            </a:r>
            <a:endParaRPr b="1"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Напишите своему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подростку сообщение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с текстом: “Я тебя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люблю”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Посмотрим, что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они ответят</a:t>
            </a: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800" y="299800"/>
            <a:ext cx="3909349" cy="454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50" y="299800"/>
            <a:ext cx="3909349" cy="454389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4"/>
          <p:cNvSpPr txBox="1"/>
          <p:nvPr/>
        </p:nvSpPr>
        <p:spPr>
          <a:xfrm>
            <a:off x="267025" y="3177325"/>
            <a:ext cx="4425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Запись через сайт: 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точкаопоры72.рф</a:t>
            </a:r>
            <a:endParaRPr b="1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Услуги предоставляются 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бесплатно,</a:t>
            </a: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т.ч. онлайн</a:t>
            </a:r>
            <a:endParaRPr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3136" y="2060750"/>
            <a:ext cx="1852777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4842575" y="521975"/>
            <a:ext cx="3643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Телефоны</a:t>
            </a: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горячих 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линий: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4597775" y="1608650"/>
            <a:ext cx="41334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Телефон доверия</a:t>
            </a: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8-800-2000-122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(круглосуточно,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бесплатно)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суицидальной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превенции:</a:t>
            </a: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8-800-220-8000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(круглосуточно, 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бесплатно)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147325" y="521975"/>
            <a:ext cx="4664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вы хотите обсудить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вопросы воспитания 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 специалистами: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850" y="527400"/>
            <a:ext cx="8100152" cy="338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524775" y="4089975"/>
            <a:ext cx="810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</a:t>
            </a:r>
            <a:r>
              <a:rPr b="1" lang="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ВНИМАНИЕ!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5139963" y="3210750"/>
            <a:ext cx="321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Сканируйте QR-код</a:t>
            </a:r>
            <a:endParaRPr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1088" y="792387"/>
            <a:ext cx="2571374" cy="25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8475527" y="4665575"/>
            <a:ext cx="48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957650" y="1130250"/>
            <a:ext cx="5047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подобрали материалы,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которые помогут прожить подростковый возраст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вашего ЛЮБИМОГО</a:t>
            </a:r>
            <a:r>
              <a:rPr b="1" i="0" lang="ru" sz="2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ребенка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0275" y="2516298"/>
            <a:ext cx="2373801" cy="7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917150" y="669300"/>
            <a:ext cx="4128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ФИО: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Дата рождения, возраст: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Рост, цвет волос: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Особые приметы: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какой одежде сегодня был одет: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любит проводить свободное время: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Лучшие друзья: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Любимая музыка:</a:t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ru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Где может быть сейчас:</a:t>
            </a:r>
            <a:endParaRPr b="1" i="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95075" y="361450"/>
            <a:ext cx="3084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 точно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знаете, где находится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ваш ребенок?</a:t>
            </a:r>
            <a:endParaRPr sz="28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532" y="3174741"/>
            <a:ext cx="2580231" cy="255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128" y="2990389"/>
            <a:ext cx="2662960" cy="257488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0101" y="2489322"/>
            <a:ext cx="2662976" cy="103787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1275" y="3231175"/>
            <a:ext cx="2092124" cy="985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0088" y="838450"/>
            <a:ext cx="2662976" cy="109250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9122" y="1360925"/>
            <a:ext cx="2056427" cy="1344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95074" y="361450"/>
            <a:ext cx="3386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Посмотрите внимательно 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экран, что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перечисленного про вашего подростка?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263022" y="675733"/>
            <a:ext cx="8493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 друзей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193191" y="669009"/>
            <a:ext cx="115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Перепады настроения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406668" y="675733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Плохие оценки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328174" y="669783"/>
            <a:ext cx="11589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Бросил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хобби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259154" y="1750048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Ничего не хочет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229264" y="2834877"/>
            <a:ext cx="10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Курение, алкоголь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108450" y="1750700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337932" y="3878528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Порезы, шрамы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335766" y="1589360"/>
            <a:ext cx="985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Много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играет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игры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168882" y="2826926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Цветные волосы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278250" y="2833973"/>
            <a:ext cx="109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школе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7406084" y="174860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Вспышки агрессии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406084" y="283263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Уходы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дома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7476422" y="3882920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речи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172747" y="3739825"/>
            <a:ext cx="1072492" cy="9848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Пробы алкоголя, курения (вейп)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181198" y="396856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241296" y="39953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6309471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7376305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195336" y="147283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236632" y="147785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195336" y="2522512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4188302" y="359979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322246" y="1475543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7374066" y="147780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228024" y="2522500"/>
            <a:ext cx="41312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318832" y="2520764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355495" y="2520075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235969" y="3598809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321832" y="360020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369563" y="3607275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5112325" y="3892525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Увлекается аниме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4263022" y="675733"/>
            <a:ext cx="8493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Нет друзей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5193191" y="669009"/>
            <a:ext cx="115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Перепады настроения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6406668" y="675733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Плохие оценки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328174" y="669783"/>
            <a:ext cx="1158900" cy="5847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Бросил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хобби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259154" y="1750048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Ничего не хочет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229264" y="2834877"/>
            <a:ext cx="109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Курение, алкоголь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337932" y="3878528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Порезы, шрамы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335766" y="1589360"/>
            <a:ext cx="985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Много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играет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игры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168882" y="2826926"/>
            <a:ext cx="1023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Цветные волосы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278250" y="2833973"/>
            <a:ext cx="1091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Пропуски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школе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406084" y="174860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Вспышки агрессии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406084" y="2832630"/>
            <a:ext cx="9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Уходы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 дома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476422" y="3882920"/>
            <a:ext cx="84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речи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112325" y="3892525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Увлекается аниме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4172747" y="3739825"/>
            <a:ext cx="1072492" cy="9848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Пробы алкоголя, курения (вейп)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4181198" y="396856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241296" y="39953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309471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376305" y="404364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4195336" y="147283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5236632" y="1477859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195336" y="2522512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188302" y="359979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322246" y="1475543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374066" y="1477805"/>
            <a:ext cx="27582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5228024" y="2522500"/>
            <a:ext cx="413120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318832" y="2520764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355495" y="2520075"/>
            <a:ext cx="371298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5235969" y="3598809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6321832" y="3600203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7369563" y="3607275"/>
            <a:ext cx="349194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395085" y="361452"/>
            <a:ext cx="2915400" cy="4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Сколько совпадений 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 обнаружили?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Что из этого, 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 ваш взгляд, самое опасное? </a:t>
            </a:r>
            <a:endParaRPr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br>
              <a:rPr b="0" i="0" lang="ru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108450" y="1750700"/>
            <a:ext cx="1340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Нарушение 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сна</a:t>
            </a:r>
            <a:endParaRPr b="1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377483" y="197656"/>
            <a:ext cx="837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Давайте обсудим, о чем этот ролик?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родителям удалось поймать первый сигнал?</a:t>
            </a:r>
            <a:endParaRPr sz="2800"/>
          </a:p>
        </p:txBody>
      </p:sp>
      <p:sp>
        <p:nvSpPr>
          <p:cNvPr id="162" name="Google Shape;162;p18"/>
          <p:cNvSpPr txBox="1"/>
          <p:nvPr>
            <p:ph idx="12" type="sldNum"/>
          </p:nvPr>
        </p:nvSpPr>
        <p:spPr>
          <a:xfrm>
            <a:off x="8644421" y="4665581"/>
            <a:ext cx="320911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Общение с подростком — постоянный поиск баланса. Как не нарушить границ и сохранить эмоциональную связь? Для ответа на этот вопрос Департамент общественных связей Тюменской области создал социальный ролик «Наш малыш»." id="163" name="Google Shape;163;p18" title="Наш малыш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338" y="1304825"/>
            <a:ext cx="6397325" cy="35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5559" y="2150600"/>
            <a:ext cx="796940" cy="83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5554" y="879444"/>
            <a:ext cx="796940" cy="83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5550" y="3421738"/>
            <a:ext cx="796940" cy="83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3024400" y="718625"/>
            <a:ext cx="4940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существует родителей,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которых нет проблем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вопросов в воспитании детей!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024400" y="2156100"/>
            <a:ext cx="494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можно и нужно </a:t>
            </a: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договариваться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2998700" y="3461425"/>
            <a:ext cx="473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можете изменить отношения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1" lang="r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в лучшую сторону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79829" y="2309174"/>
            <a:ext cx="2091852" cy="1823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3388" y="-321325"/>
            <a:ext cx="1550276" cy="182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0327" y="1744125"/>
            <a:ext cx="1918725" cy="167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65066" y="4369775"/>
            <a:ext cx="1153290" cy="11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843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1662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438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750900" y="4125875"/>
            <a:ext cx="764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 (скорее всего) с первого раза договориться не получится! </a:t>
            </a:r>
            <a:endParaRPr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повторить все эти действия несколько раз.</a:t>
            </a:r>
            <a:endParaRPr b="1" sz="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-430200" y="240850"/>
            <a:ext cx="100044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ТОП-проверенных действий, выполняя которые, вы заметите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изменение отношений с ребенком в лучшую сторону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-228612" y="216297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Договоритесь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понятных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правилах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всей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семьи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320113" y="2162963"/>
            <a:ext cx="2307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подростка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должно быть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личное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пространство,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уважайте его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4550900" y="2162975"/>
            <a:ext cx="226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Вспомните про семейные традиции или придумайте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новые, самые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простые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0054" y="1299250"/>
            <a:ext cx="2058208" cy="260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6623613" y="2162975"/>
            <a:ext cx="2487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Познакомьтесь со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своим подростком, узнайте, что ему интересно, кто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друзья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26492"/>
            <a:ext cx="4341048" cy="281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800" y="152475"/>
            <a:ext cx="4191199" cy="483854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5149925" y="1507685"/>
            <a:ext cx="449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Разговор на равных.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Будьте готовы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осмыслить любые вопросы и дать на них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честные ответы.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5149925" y="3483738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Признайте право ребенка на собственное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мнение.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5149925" y="2214383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Говорите о своих чувствах и эмоциях,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том,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волнует именно ва</a:t>
            </a: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5149925" y="2844906"/>
            <a:ext cx="449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Слушайте, что говорит ребенок, а не свои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страхи опасения.</a:t>
            </a:r>
            <a:r>
              <a:rPr i="0" lang="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5149925" y="807700"/>
            <a:ext cx="399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начинайте разговор, когда вы злитесь.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Постарайтесь создать доброжелательную</a:t>
            </a: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обстановку.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5149925" y="4030200"/>
            <a:ext cx="345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Избегайте в речи иронии и насмешек,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старайтесь формулировать мысли без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приказных интонаций.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395072" y="361450"/>
            <a:ext cx="3848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разговаривать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подростком, чтобы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 вас услышал</a:t>
            </a:r>
            <a:r>
              <a:rPr lang="ru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203575" y="3016225"/>
            <a:ext cx="21696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Самое главное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решении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любых проблем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подростком </a:t>
            </a: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ДИАЛОГ.</a:t>
            </a:r>
            <a:endParaRPr b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8644421" y="4665581"/>
            <a:ext cx="321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" sz="12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0112" y="2514625"/>
            <a:ext cx="516523" cy="4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6625" y="1984447"/>
            <a:ext cx="321000" cy="27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10063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169010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2328237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2951125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3582350"/>
            <a:ext cx="321000" cy="34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7676" y="4228825"/>
            <a:ext cx="321000" cy="34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