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2" r:id="rId6"/>
    <p:sldId id="260" r:id="rId7"/>
    <p:sldId id="261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C701A-7C92-49B4-9DFE-0BABA78455FD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1DDC2-DDA7-4034-8710-C1B32C23A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88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1DDC2-DDA7-4034-8710-C1B32C23A83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44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5445224"/>
            <a:ext cx="7704856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771800" y="51940"/>
            <a:ext cx="6192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51940"/>
            <a:ext cx="6192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704856" cy="147002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Курицы-несушки: мини-птицефабрика по выпуску домашнего яйца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5476405"/>
            <a:ext cx="627960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Автор идеи: Богдан Шульман</a:t>
            </a:r>
          </a:p>
          <a:p>
            <a:pPr algn="r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Ученик 6 класса Карачинской СОШ</a:t>
            </a:r>
          </a:p>
          <a:p>
            <a:pPr algn="r"/>
            <a:r>
              <a:rPr lang="ru-R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Руководитель проекта: А.С. Шиндина</a:t>
            </a:r>
            <a:endParaRPr lang="ru-R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Актуальность идеи</a:t>
            </a:r>
            <a:endParaRPr lang="ru-RU" sz="5400" b="1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black">
          <a:xfrm>
            <a:off x="2853122" y="1023545"/>
            <a:ext cx="6030044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Заняться разведением  курочек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 селянин, и житель города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 eaLnBrk="0" hangingPunct="0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иметь желание заниматься этим.</a:t>
            </a:r>
          </a:p>
          <a:p>
            <a:pPr algn="ctr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79512" y="2500873"/>
            <a:ext cx="360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bg1"/>
                </a:solidFill>
              </a:rPr>
              <a:t>ЦЕЛЬ МОЕГО ПРОЕТА: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bg1"/>
                </a:solidFill>
              </a:rPr>
              <a:t> Создание мини-птицефабрики по выпуску домашнего яйца, </a:t>
            </a:r>
            <a:r>
              <a:rPr lang="ru-RU" sz="2400" b="1" dirty="0">
                <a:solidFill>
                  <a:schemeClr val="bg1"/>
                </a:solidFill>
              </a:rPr>
              <a:t>с целью </a:t>
            </a:r>
            <a:r>
              <a:rPr lang="ru-RU" sz="2400" b="1" dirty="0" smtClean="0">
                <a:solidFill>
                  <a:schemeClr val="bg1"/>
                </a:solidFill>
              </a:rPr>
              <a:t>получения прибыли;</a:t>
            </a: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bg1"/>
                </a:solidFill>
              </a:rPr>
              <a:t>Развитие малого, семейного бизнеса на селе;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61234" y="2500873"/>
            <a:ext cx="510325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u="sng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ЭТАПЫ РЕАЛИЗАЦИИ ПРОЕКТА: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Расчет Бизнес-плана на 1 год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Место расположения и строительства  курятника  личное подворье с. Ворогушино.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Закупка куриц породы Барокко в количестве 50 штук.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Ведение хозяйства предполагается собственными силами и силами семьи.</a:t>
            </a:r>
          </a:p>
        </p:txBody>
      </p:sp>
    </p:spTree>
    <p:extLst>
      <p:ext uri="{BB962C8B-B14F-4D97-AF65-F5344CB8AC3E}">
        <p14:creationId xmlns:p14="http://schemas.microsoft.com/office/powerpoint/2010/main" val="115818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Цифровые показатели</a:t>
            </a:r>
            <a:endParaRPr lang="ru-RU" b="1" dirty="0"/>
          </a:p>
        </p:txBody>
      </p:sp>
      <p:sp>
        <p:nvSpPr>
          <p:cNvPr id="12" name="Объект 11"/>
          <p:cNvSpPr>
            <a:spLocks noGrp="1"/>
          </p:cNvSpPr>
          <p:nvPr>
            <p:ph sz="half" idx="1"/>
          </p:nvPr>
        </p:nvSpPr>
        <p:spPr>
          <a:xfrm>
            <a:off x="179512" y="2132856"/>
            <a:ext cx="8640960" cy="3993307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ü"/>
            </a:pPr>
            <a:r>
              <a:rPr lang="ru-RU" dirty="0" smtClean="0"/>
              <a:t>1 курица = 500 рублей          50 куриц = </a:t>
            </a:r>
            <a:r>
              <a:rPr lang="ru-RU" b="1" u="sng" dirty="0" smtClean="0"/>
              <a:t>25 000 рублей</a:t>
            </a:r>
          </a:p>
          <a:p>
            <a:pPr fontAlgn="base">
              <a:buFont typeface="Wingdings" panose="05000000000000000000" pitchFamily="2" charset="2"/>
              <a:buChar char="ü"/>
            </a:pPr>
            <a:endParaRPr lang="ru-RU" b="1" u="sng" dirty="0"/>
          </a:p>
          <a:p>
            <a:pPr fontAlgn="base">
              <a:buFont typeface="Wingdings" panose="05000000000000000000" pitchFamily="2" charset="2"/>
              <a:buChar char="ü"/>
            </a:pPr>
            <a:r>
              <a:rPr lang="ru-RU" sz="2500" dirty="0" smtClean="0"/>
              <a:t>В среднем 1 курица несет 1 яйцо в день,</a:t>
            </a:r>
          </a:p>
          <a:p>
            <a:pPr marL="0" indent="0" fontAlgn="base">
              <a:buNone/>
            </a:pPr>
            <a:r>
              <a:rPr lang="ru-RU" sz="2500" dirty="0"/>
              <a:t> </a:t>
            </a:r>
            <a:r>
              <a:rPr lang="ru-RU" sz="2500" dirty="0" smtClean="0"/>
              <a:t>    за месяц 50*30= </a:t>
            </a:r>
            <a:r>
              <a:rPr lang="ru-RU" sz="2500" b="1" u="sng" dirty="0" smtClean="0"/>
              <a:t>1500 яиц</a:t>
            </a:r>
          </a:p>
          <a:p>
            <a:pPr marL="0" indent="0" algn="ctr" fontAlgn="base">
              <a:buNone/>
            </a:pPr>
            <a:r>
              <a:rPr lang="ru-RU" sz="2500" dirty="0" smtClean="0"/>
              <a:t> </a:t>
            </a:r>
            <a:r>
              <a:rPr lang="ru-RU" sz="2500" b="1" u="sng" dirty="0"/>
              <a:t>П</a:t>
            </a:r>
            <a:r>
              <a:rPr lang="ru-RU" sz="2500" b="1" u="sng" dirty="0" smtClean="0"/>
              <a:t>ериод яйценосных дней 320 = 50*320</a:t>
            </a:r>
            <a:r>
              <a:rPr lang="ru-RU" sz="2500" b="1" u="sng" dirty="0"/>
              <a:t> </a:t>
            </a:r>
            <a:r>
              <a:rPr lang="ru-RU" sz="2500" b="1" u="sng" dirty="0" smtClean="0"/>
              <a:t>= 16 000 яиц </a:t>
            </a:r>
          </a:p>
          <a:p>
            <a:pPr marL="0" indent="0" fontAlgn="base">
              <a:buNone/>
            </a:pPr>
            <a:endParaRPr lang="ru-RU" sz="2500" b="1" u="sng" dirty="0" smtClean="0"/>
          </a:p>
          <a:p>
            <a:pPr fontAlgn="base">
              <a:buFont typeface="Wingdings" panose="05000000000000000000" pitchFamily="2" charset="2"/>
              <a:buChar char="ü"/>
            </a:pPr>
            <a:r>
              <a:rPr lang="ru-RU" sz="2500" dirty="0" smtClean="0"/>
              <a:t>Стоимость 10 яиц  150 рублей = (16 000/10)*150= </a:t>
            </a:r>
          </a:p>
          <a:p>
            <a:pPr marL="0" indent="0" algn="ctr" fontAlgn="base">
              <a:buNone/>
            </a:pPr>
            <a:r>
              <a:rPr lang="ru-RU" sz="2500" b="1" u="sng" dirty="0" smtClean="0"/>
              <a:t>Выручка за год составит 240 </a:t>
            </a:r>
            <a:r>
              <a:rPr lang="ru-RU" sz="2500" b="1" u="sng" dirty="0" smtClean="0"/>
              <a:t>000 рублей </a:t>
            </a:r>
          </a:p>
          <a:p>
            <a:pPr marL="0" indent="0" algn="ctr" fontAlgn="base">
              <a:buNone/>
            </a:pPr>
            <a:endParaRPr lang="ru-RU" sz="2500" dirty="0"/>
          </a:p>
          <a:p>
            <a:pPr fontAlgn="base">
              <a:buFont typeface="Wingdings" panose="05000000000000000000" pitchFamily="2" charset="2"/>
              <a:buChar char="ü"/>
            </a:pPr>
            <a:endParaRPr lang="ru-RU" sz="2500" dirty="0" smtClean="0"/>
          </a:p>
          <a:p>
            <a:pPr fontAlgn="base">
              <a:buFont typeface="Wingdings" panose="05000000000000000000" pitchFamily="2" charset="2"/>
              <a:buChar char="ü"/>
            </a:pPr>
            <a:endParaRPr lang="ru-RU" sz="2500" dirty="0"/>
          </a:p>
          <a:p>
            <a:pPr fontAlgn="base">
              <a:buFont typeface="Wingdings" panose="05000000000000000000" pitchFamily="2" charset="2"/>
              <a:buChar char="ü"/>
            </a:pPr>
            <a:endParaRPr lang="ru-RU" sz="2500" dirty="0" smtClean="0"/>
          </a:p>
          <a:p>
            <a:pPr fontAlgn="base">
              <a:buFont typeface="Wingdings" panose="05000000000000000000" pitchFamily="2" charset="2"/>
              <a:buChar char="ü"/>
            </a:pPr>
            <a:endParaRPr lang="ru-RU" sz="25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800347"/>
            <a:ext cx="67687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u="sng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Старт 50 кур пароды Барокко</a:t>
            </a:r>
          </a:p>
          <a:p>
            <a:pPr algn="ctr"/>
            <a:r>
              <a:rPr lang="ru-RU" sz="3200" b="1" u="sng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Возраст 4-5 месяцев</a:t>
            </a:r>
            <a:endParaRPr lang="ru-RU" sz="3200" b="1" u="sng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4139952" y="2276872"/>
            <a:ext cx="432048" cy="28893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3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99381"/>
            <a:ext cx="8964488" cy="4525963"/>
          </a:xfrm>
        </p:spPr>
        <p:txBody>
          <a:bodyPr>
            <a:normAutofit fontScale="85000" lnSpcReduction="10000"/>
          </a:bodyPr>
          <a:lstStyle/>
          <a:p>
            <a:pPr marL="0" indent="0" algn="ctr" fontAlgn="base">
              <a:buNone/>
            </a:pPr>
            <a:r>
              <a:rPr lang="ru-RU" b="1" u="sng" dirty="0" smtClean="0"/>
              <a:t>Количество корма на 50 кур несушек:</a:t>
            </a:r>
            <a:endParaRPr lang="ru-RU" b="1" u="sng" dirty="0"/>
          </a:p>
          <a:p>
            <a:pPr fontAlgn="base">
              <a:buFont typeface="Wingdings" panose="05000000000000000000" pitchFamily="2" charset="2"/>
              <a:buChar char="ü"/>
            </a:pPr>
            <a:r>
              <a:rPr lang="ru-RU" dirty="0"/>
              <a:t>Кормозатраты на </a:t>
            </a:r>
            <a:r>
              <a:rPr lang="ru-RU" b="1" u="sng" dirty="0"/>
              <a:t>1 несушку </a:t>
            </a:r>
            <a:r>
              <a:rPr lang="ru-RU" b="1" u="sng" dirty="0" smtClean="0"/>
              <a:t>= </a:t>
            </a:r>
            <a:r>
              <a:rPr lang="ru-RU" b="1" u="sng" dirty="0"/>
              <a:t>4 кг в </a:t>
            </a:r>
            <a:r>
              <a:rPr lang="ru-RU" b="1" u="sng" dirty="0" smtClean="0"/>
              <a:t>месяц</a:t>
            </a:r>
            <a:r>
              <a:rPr lang="ru-RU" dirty="0" smtClean="0"/>
              <a:t>, а это при </a:t>
            </a:r>
            <a:r>
              <a:rPr lang="ru-RU" dirty="0"/>
              <a:t>клеточном содержании =</a:t>
            </a:r>
            <a:r>
              <a:rPr lang="ru-RU" dirty="0" smtClean="0"/>
              <a:t> </a:t>
            </a:r>
            <a:r>
              <a:rPr lang="ru-RU" b="1" u="sng" dirty="0"/>
              <a:t>120 гр. в </a:t>
            </a:r>
            <a:r>
              <a:rPr lang="ru-RU" b="1" u="sng" dirty="0" smtClean="0"/>
              <a:t>сутки.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ru-RU" dirty="0" smtClean="0"/>
              <a:t>Если </a:t>
            </a:r>
            <a:r>
              <a:rPr lang="ru-RU" dirty="0"/>
              <a:t>быть более точным, то это означает, что расход на </a:t>
            </a:r>
            <a:endParaRPr lang="ru-RU" dirty="0" smtClean="0"/>
          </a:p>
          <a:p>
            <a:pPr marL="0" indent="0" algn="ctr" fontAlgn="base">
              <a:buNone/>
            </a:pPr>
            <a:r>
              <a:rPr lang="ru-RU" b="1" u="sng" dirty="0" smtClean="0"/>
              <a:t>1 </a:t>
            </a:r>
            <a:r>
              <a:rPr lang="ru-RU" b="1" u="sng" dirty="0"/>
              <a:t>курицу в месяц за 31 день составляет 3 кг 720 гр.</a:t>
            </a:r>
          </a:p>
          <a:p>
            <a:pPr marL="0" indent="0" fontAlgn="base">
              <a:buNone/>
            </a:pPr>
            <a:endParaRPr lang="ru-RU" b="1" dirty="0" smtClean="0"/>
          </a:p>
          <a:p>
            <a:pPr marL="0" indent="0" algn="ctr" fontAlgn="base">
              <a:buNone/>
            </a:pPr>
            <a:r>
              <a:rPr lang="ru-RU" b="1" dirty="0" smtClean="0"/>
              <a:t>50 кур </a:t>
            </a:r>
            <a:r>
              <a:rPr lang="ru-RU" b="1" dirty="0"/>
              <a:t>в месяц расход составит </a:t>
            </a:r>
            <a:r>
              <a:rPr lang="ru-RU" b="1" dirty="0" smtClean="0"/>
              <a:t>= 186 кг.</a:t>
            </a:r>
          </a:p>
          <a:p>
            <a:pPr marL="0" indent="0" algn="ctr" fontAlgn="base">
              <a:buNone/>
            </a:pPr>
            <a:r>
              <a:rPr lang="ru-RU" b="1" dirty="0"/>
              <a:t> </a:t>
            </a:r>
            <a:r>
              <a:rPr lang="ru-RU" dirty="0" smtClean="0"/>
              <a:t>это около 4 мешков</a:t>
            </a:r>
            <a:r>
              <a:rPr lang="ru-RU" dirty="0"/>
              <a:t> </a:t>
            </a:r>
            <a:r>
              <a:rPr lang="ru-RU" dirty="0" smtClean="0"/>
              <a:t>(– </a:t>
            </a:r>
            <a:r>
              <a:rPr lang="ru-RU" dirty="0"/>
              <a:t>+50 кг</a:t>
            </a:r>
            <a:r>
              <a:rPr lang="ru-RU" dirty="0" smtClean="0"/>
              <a:t>.)</a:t>
            </a:r>
            <a:endParaRPr lang="ru-RU" dirty="0"/>
          </a:p>
          <a:p>
            <a:pPr marL="0" indent="0" algn="ctr" fontAlgn="base">
              <a:buNone/>
            </a:pPr>
            <a:r>
              <a:rPr lang="ru-RU" dirty="0"/>
              <a:t>Один мешок весом 50 кг стоит 1000 руб. </a:t>
            </a:r>
            <a:r>
              <a:rPr lang="ru-RU" dirty="0" smtClean="0"/>
              <a:t>= 4*1000 = </a:t>
            </a:r>
          </a:p>
          <a:p>
            <a:pPr marL="0" indent="0" algn="ctr" fontAlgn="base">
              <a:buNone/>
            </a:pPr>
            <a:r>
              <a:rPr lang="ru-RU" b="1" u="sng" dirty="0" smtClean="0"/>
              <a:t>4000 рублей в месяц </a:t>
            </a:r>
            <a:r>
              <a:rPr lang="ru-RU" dirty="0" smtClean="0"/>
              <a:t>на 50 кур.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800" y="404664"/>
            <a:ext cx="6192688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Цифровые показатели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83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Сюда таблицу с затратами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3000" dirty="0" smtClean="0"/>
              <a:t>Стоимость проекта = </a:t>
            </a:r>
            <a:r>
              <a:rPr lang="ru-RU" sz="3000" u="sng" dirty="0" smtClean="0"/>
              <a:t>278 000 рублей</a:t>
            </a:r>
          </a:p>
          <a:p>
            <a:r>
              <a:rPr lang="ru-RU" sz="3000" dirty="0" smtClean="0"/>
              <a:t>Прочие расходы = </a:t>
            </a:r>
            <a:r>
              <a:rPr lang="ru-RU" sz="3000" u="sng" dirty="0" smtClean="0"/>
              <a:t>14 400 рублей</a:t>
            </a:r>
          </a:p>
          <a:p>
            <a:r>
              <a:rPr lang="ru-RU" sz="3000" dirty="0" smtClean="0"/>
              <a:t>Выручка от продажи = </a:t>
            </a:r>
            <a:r>
              <a:rPr lang="ru-RU" sz="3000" u="sng" dirty="0" smtClean="0"/>
              <a:t>240 000 рублей</a:t>
            </a:r>
          </a:p>
          <a:p>
            <a:r>
              <a:rPr lang="ru-RU" sz="3000" dirty="0" smtClean="0"/>
              <a:t>ЧП (чистая прибыль за 1 год)= </a:t>
            </a:r>
            <a:r>
              <a:rPr lang="ru-RU" sz="3000" u="sng" dirty="0" smtClean="0"/>
              <a:t>- 52 990 рублей</a:t>
            </a:r>
          </a:p>
          <a:p>
            <a:r>
              <a:rPr lang="ru-RU" sz="3000" u="sng" dirty="0" smtClean="0"/>
              <a:t>Срок окупаемости проекта во второй год</a:t>
            </a:r>
            <a:endParaRPr lang="ru-RU" sz="3000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РАСЧЕТЫ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1940"/>
            <a:ext cx="9144001" cy="68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7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99381"/>
            <a:ext cx="896448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Стоимость проекта для запуска = </a:t>
            </a:r>
            <a:r>
              <a:rPr lang="ru-RU" u="sng" dirty="0" smtClean="0"/>
              <a:t>157 410 </a:t>
            </a:r>
            <a:r>
              <a:rPr lang="ru-RU" sz="2400" u="sng" dirty="0" smtClean="0"/>
              <a:t>рублей</a:t>
            </a:r>
            <a:endParaRPr lang="ru-RU" sz="2400" u="sng" dirty="0" smtClean="0"/>
          </a:p>
          <a:p>
            <a:r>
              <a:rPr lang="ru-RU" dirty="0" smtClean="0"/>
              <a:t>Выручка </a:t>
            </a:r>
            <a:r>
              <a:rPr lang="ru-RU" dirty="0" smtClean="0"/>
              <a:t>от </a:t>
            </a:r>
            <a:r>
              <a:rPr lang="ru-RU" dirty="0" smtClean="0"/>
              <a:t>продажи 1 месяц  </a:t>
            </a:r>
            <a:r>
              <a:rPr lang="ru-RU" dirty="0" smtClean="0"/>
              <a:t>= </a:t>
            </a:r>
            <a:r>
              <a:rPr lang="ru-RU" u="sng" dirty="0" smtClean="0"/>
              <a:t>22 500 </a:t>
            </a:r>
            <a:r>
              <a:rPr lang="ru-RU" sz="2400" u="sng" dirty="0" smtClean="0"/>
              <a:t>рублей</a:t>
            </a:r>
          </a:p>
          <a:p>
            <a:r>
              <a:rPr lang="ru-RU" u="sng" dirty="0" smtClean="0"/>
              <a:t>Выручка от продажи за год  = 270 000 рублей</a:t>
            </a:r>
          </a:p>
          <a:p>
            <a:r>
              <a:rPr lang="ru-RU" u="sng" dirty="0" smtClean="0"/>
              <a:t>Затраты в течение года = 122 380 рублей</a:t>
            </a:r>
          </a:p>
          <a:p>
            <a:r>
              <a:rPr lang="ru-RU" dirty="0" smtClean="0"/>
              <a:t>ЧП </a:t>
            </a:r>
            <a:r>
              <a:rPr lang="ru-RU" dirty="0" smtClean="0"/>
              <a:t>(чистая прибыль за 1 </a:t>
            </a:r>
            <a:r>
              <a:rPr lang="ru-RU" dirty="0" smtClean="0"/>
              <a:t>год с учетом затрат на запуск проекта) = - 38 590 рублей.</a:t>
            </a:r>
            <a:endParaRPr lang="ru-RU" sz="2000" u="sng" dirty="0" smtClean="0"/>
          </a:p>
          <a:p>
            <a:pPr marL="0" indent="0">
              <a:buNone/>
            </a:pPr>
            <a:r>
              <a:rPr lang="ru-RU" u="sng" dirty="0" smtClean="0"/>
              <a:t>Срок окупаемости проекта во второй год</a:t>
            </a:r>
            <a:endParaRPr lang="ru-RU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Общие цифры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7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Размещение рекламы в социальных сетях (Авито, Вайбер, Вк, группы сельхоз рынка)</a:t>
            </a:r>
            <a:endParaRPr lang="ru-RU" dirty="0"/>
          </a:p>
          <a:p>
            <a:pPr fontAlgn="base"/>
            <a:r>
              <a:rPr lang="ru-RU" dirty="0"/>
              <a:t>П</a:t>
            </a:r>
            <a:r>
              <a:rPr lang="ru-RU" dirty="0" smtClean="0"/>
              <a:t>оиск </a:t>
            </a:r>
            <a:r>
              <a:rPr lang="ru-RU" dirty="0"/>
              <a:t>клиентов по интернету, на сайтах фермерских сообществ;</a:t>
            </a:r>
          </a:p>
          <a:p>
            <a:r>
              <a:rPr lang="ru-RU" dirty="0" smtClean="0"/>
              <a:t>Друзья и знакомые, местное население.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800" y="865525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РЕАЛИЗАЦИЯ ПРОДУКЦИИ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8602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7704856" cy="147002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Курицы-несушки: мини-птицефабрика по выпуску домашнего яйца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5476405"/>
            <a:ext cx="627960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Автор идеи: Богдан Шульман</a:t>
            </a:r>
          </a:p>
          <a:p>
            <a:pPr algn="r"/>
            <a:r>
              <a:rPr lang="ru-RU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Ученик 6 класса Карачинской СОШ</a:t>
            </a:r>
          </a:p>
          <a:p>
            <a:pPr algn="r"/>
            <a:r>
              <a:rPr lang="ru-R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Руководитель проекта: А.С. Шиндина</a:t>
            </a:r>
            <a:endParaRPr lang="ru-R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63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511feee4fafef675970e366857726be7b58ec3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403</Words>
  <Application>Microsoft Office PowerPoint</Application>
  <PresentationFormat>Экран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Times New Roman</vt:lpstr>
      <vt:lpstr>Wingdings</vt:lpstr>
      <vt:lpstr>Тема Office</vt:lpstr>
      <vt:lpstr>Курицы-несушки: мини-птицефабрика по выпуску домашнего яйца</vt:lpstr>
      <vt:lpstr>Актуальность идеи</vt:lpstr>
      <vt:lpstr>Цифровые показатели</vt:lpstr>
      <vt:lpstr>Цифровые показатели</vt:lpstr>
      <vt:lpstr>РАСЧЕТЫ</vt:lpstr>
      <vt:lpstr>Общие цифры</vt:lpstr>
      <vt:lpstr>РЕАЛИЗАЦИЯ ПРОДУКЦИИ</vt:lpstr>
      <vt:lpstr>Курицы-несушки: мини-птицефабрика по выпуску домашнего яйца</vt:lpstr>
    </vt:vector>
  </TitlesOfParts>
  <Company>presentation-creation.ru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Домик за городом</dc:title>
  <dc:creator>obstinate</dc:creator>
  <dc:description>Шаблон презентации с сайта https://presentation-creation.ru/</dc:description>
  <cp:lastModifiedBy>Учетная запись Майкрософт</cp:lastModifiedBy>
  <cp:revision>177</cp:revision>
  <dcterms:created xsi:type="dcterms:W3CDTF">2018-02-25T09:09:03Z</dcterms:created>
  <dcterms:modified xsi:type="dcterms:W3CDTF">2024-03-22T05:14:03Z</dcterms:modified>
</cp:coreProperties>
</file>