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5" r:id="rId4"/>
    <p:sldId id="263" r:id="rId5"/>
    <p:sldId id="262" r:id="rId6"/>
    <p:sldId id="264" r:id="rId7"/>
    <p:sldId id="267" r:id="rId8"/>
    <p:sldId id="26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91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C7F7DF-842C-4321-9819-00E8D7032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6636" y="150596"/>
            <a:ext cx="7211728" cy="1745581"/>
          </a:xfrm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txBody>
          <a:bodyPr anchor="b"/>
          <a:lstStyle>
            <a:lvl1pPr algn="ctr">
              <a:defRPr sz="6000"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7980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0E7FF2-5E44-4782-8248-42E249C3E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217D6A68-7CBF-49D9-8219-579DF5F03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EA29749-1D99-41EE-86CC-E6AE9E7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DFF5341-695D-4980-98C3-6AC861AD3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9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AE34E92-F024-4BAB-BD86-EB5ECFDEB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5AFA07D-CC83-4BEE-8CA9-801CABAAD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69EA21B-F57C-494B-80D5-D168140B2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98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D64FF6-4746-4E54-BDD9-3CA3FEFD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B4DBA9-A0B2-428F-AA45-0C51D1EF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86B119A-4B7C-4A16-BE75-AD636A554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B55F385-32AD-48D8-99B8-2A07D13D7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1B685FF-7A00-4C1A-9529-9AD4CAFF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F75F75F-3491-4414-9695-E6808761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3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B2D033-2D2A-418D-B721-72A9CCD2E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8FE4687-9686-4787-A3CA-7358441DF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59D0CF5-87BA-45EA-AB1E-68630430E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7DEE9B3-12E0-4A44-BF05-B70E57531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B1D789F-6ADF-4422-87F5-619FD1988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4198794-9CB4-43A2-BB4E-16D6285AA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57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721FE8-7BB2-49DE-A4B7-0CE9EF2DC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1D5FA07-7388-46C8-83B5-093632499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C0037E7-C2B4-4E3F-BC4B-61A136163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C8311EA-0299-4CF7-954B-33ACEC93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17C931-0314-41BA-8C73-A7E7878C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67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1423F87-0370-4613-92DC-3D24A5309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56D39F1-2F27-4554-A750-1CCCC75D3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DC7677E-7915-46A8-B6CA-D9ED02720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DB7D289-4C84-4D73-89B2-7935CBD7C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FE17227-9E03-48D4-8DFE-1F9F81AA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49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92B351-1160-4CCE-82C8-C3B3E92A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EE5C7C8B-C9FE-4F5E-AF36-E22D42034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1172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92B351-1160-4CCE-82C8-C3B3E92A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616700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EE5C7C8B-C9FE-4F5E-AF36-E22D42034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16700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4" name="Рисунок 3" descr="Изображение выглядит как растение, трава, пятно&#10;&#10;Автоматически созданное описание">
            <a:extLst>
              <a:ext uri="{FF2B5EF4-FFF2-40B4-BE49-F238E27FC236}">
                <a16:creationId xmlns="" xmlns:a16="http://schemas.microsoft.com/office/drawing/2014/main" id="{7FB52325-4949-45B5-90B6-284C5D1E25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63" y="0"/>
            <a:ext cx="46009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9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92B351-1160-4CCE-82C8-C3B3E92A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EE5C7C8B-C9FE-4F5E-AF36-E22D42034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8645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7" name="Рисунок 6" descr="Изображение выглядит как текст, трава, внешний, дерево&#10;&#10;Автоматически созданное описание">
            <a:extLst>
              <a:ext uri="{FF2B5EF4-FFF2-40B4-BE49-F238E27FC236}">
                <a16:creationId xmlns="" xmlns:a16="http://schemas.microsoft.com/office/drawing/2014/main" id="{A2B38166-0542-4C9F-A3D8-C495E9A075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2080"/>
            <a:ext cx="1219200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50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CCEE16-EE27-4790-B474-C91203C6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7898" y="365125"/>
            <a:ext cx="6439302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DA5191-D355-468C-BD2A-7A447F1BD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898" y="1825625"/>
            <a:ext cx="6439302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8" name="Рисунок 7" descr="Изображение выглядит как небо, внешний, человек, чай&#10;&#10;Автоматически созданное описание">
            <a:extLst>
              <a:ext uri="{FF2B5EF4-FFF2-40B4-BE49-F238E27FC236}">
                <a16:creationId xmlns="" xmlns:a16="http://schemas.microsoft.com/office/drawing/2014/main" id="{6C858074-E0ED-4705-96A5-212B532E72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53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4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92B351-1160-4CCE-82C8-C3B3E92A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9B2007C-5A8A-4723-A276-5BFFEED4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5A23288-96E6-49A3-A666-0B38AD9EA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AE4A899-1A20-4E14-A676-4EDE7B8F6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00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801064-EDC4-44AE-BA62-F5746598A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90E6426-778C-421A-8B7F-1F7D1229B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6D93944-7120-4189-95D7-F04AA885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A34385-214E-4475-8273-02DB9EFD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C3101DC-CD2C-4233-8130-C44DD9CFE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86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131650-BFD6-40CA-8B74-032C2E26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2747AFA-C3A1-41E1-BE31-8AC051C08C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05BD9D6-9396-42DB-B566-21F002030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913E415-DDCD-43F7-8DFA-14054F6CF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4886AED-7E35-40C6-A456-666627FA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E6008A4-8AFD-4A6F-BA1E-80EE9585B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62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B3A437-784C-4684-89C6-08ECD09D6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B6050AD-91F2-4F76-AAF8-257877B24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79372B2-41E0-47C3-ABA0-D536374BC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0959CAD-069C-42B1-9BC7-8B396FB69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E4ED07C-A04C-4B8D-AC0E-695860DD15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5BCF5D1-2F37-4FF2-B3B8-AF2DA6AC2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D2DA352-7AFB-4384-AEA9-D230ABD92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9E5D61D-0D92-46F3-A16E-2B302049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45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hyperlink" Target="https://presentation-creation.ru/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B793B0-5FFB-4A15-B950-A0BC073E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357F507-4B51-4751-B393-39489CF45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7A25173-D369-4413-8B99-3A8ECC499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91D0E-DF25-442A-9363-C259F8E056D9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0F2996B-B47E-484D-950D-D25B5E9D5F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25F2AF-E04B-43D3-BD4F-9DC1F9694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5214F-0C71-4DD9-B9A0-89842C86655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7"/>
            <a:extLst>
              <a:ext uri="{FF2B5EF4-FFF2-40B4-BE49-F238E27FC236}">
                <a16:creationId xmlns="" xmlns:a16="http://schemas.microsoft.com/office/drawing/2014/main" id="{CF6B222B-0190-4374-A3A4-4C2B6D34789E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0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3" r:id="rId3"/>
    <p:sldLayoutId id="2147483662" r:id="rId4"/>
    <p:sldLayoutId id="2147483650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presentation-creation.ru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«Деревенский кролик» 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(</a:t>
            </a: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фермерство </a:t>
            </a: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по разведению и выращиванию </a:t>
            </a: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кроликов)</a:t>
            </a:r>
            <a:endParaRPr lang="ru-RU" sz="2700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377420" y="3244334"/>
            <a:ext cx="6689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solidFill>
                  <a:schemeClr val="bg1"/>
                </a:solidFill>
              </a:rPr>
              <a:t>Ферма по разведению кроликов Ферма по разведению кроликов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71072" y="286182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Автор проекта: Софья Шиндина</a:t>
            </a:r>
          </a:p>
          <a:p>
            <a:pPr algn="r"/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Ученица 8 класса </a:t>
            </a:r>
            <a:endParaRPr lang="ru-RU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r"/>
            <a:r>
              <a:rPr lang="ru-RU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Карачинской школы</a:t>
            </a:r>
          </a:p>
          <a:p>
            <a:pPr algn="r"/>
            <a:r>
              <a:rPr lang="ru-RU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Руководитель 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проекта: </a:t>
            </a:r>
            <a:endParaRPr lang="ru-RU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r"/>
            <a:r>
              <a:rPr lang="ru-RU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А.С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. Шиндина</a:t>
            </a:r>
          </a:p>
        </p:txBody>
      </p:sp>
    </p:spTree>
    <p:extLst>
      <p:ext uri="{BB962C8B-B14F-4D97-AF65-F5344CB8AC3E}">
        <p14:creationId xmlns:p14="http://schemas.microsoft.com/office/powerpoint/2010/main" val="225607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F12164DB-BD0E-485E-96B5-16CC3C36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кролики?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0C5D4A90-A537-42A7-8BE5-F7452A8C4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600" b="1" dirty="0" smtClean="0"/>
              <a:t>Время деньги!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600" b="1" dirty="0" smtClean="0"/>
              <a:t>Диетический деликатес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600" b="1" dirty="0" smtClean="0"/>
              <a:t>Они такие милашки!</a:t>
            </a:r>
          </a:p>
          <a:p>
            <a:endParaRPr lang="ru-RU" sz="3600" b="1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0" y="2686131"/>
            <a:ext cx="3661511" cy="2436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945" y="255059"/>
            <a:ext cx="3094675" cy="2321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562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66C7E88-1E72-410C-AD5A-8C667C7AD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625" y="93596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Преимуществами </a:t>
            </a:r>
            <a:r>
              <a:rPr lang="ru-RU" dirty="0">
                <a:latin typeface="Arial Black" panose="020B0A04020102020204" pitchFamily="34" charset="0"/>
              </a:rPr>
              <a:t>разведения </a:t>
            </a:r>
            <a:r>
              <a:rPr lang="ru-RU" dirty="0" smtClean="0">
                <a:latin typeface="Arial Black" panose="020B0A04020102020204" pitchFamily="34" charset="0"/>
              </a:rPr>
              <a:t>кроликов :</a:t>
            </a:r>
            <a:endParaRPr lang="ru-RU" dirty="0">
              <a:latin typeface="Arial Black" panose="020B0A04020102020204" pitchFamily="34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F6C10FF0-6E94-4B36-A3F7-3D2405207654}"/>
              </a:ext>
            </a:extLst>
          </p:cNvPr>
          <p:cNvGrpSpPr/>
          <p:nvPr/>
        </p:nvGrpSpPr>
        <p:grpSpPr>
          <a:xfrm>
            <a:off x="413473" y="2743810"/>
            <a:ext cx="2561341" cy="2730893"/>
            <a:chOff x="493354" y="2312010"/>
            <a:chExt cx="2561341" cy="2730893"/>
          </a:xfrm>
        </p:grpSpPr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39933384-C661-4E1E-9F98-ADC1352EE029}"/>
                </a:ext>
              </a:extLst>
            </p:cNvPr>
            <p:cNvSpPr/>
            <p:nvPr/>
          </p:nvSpPr>
          <p:spPr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ый треугольник 5">
              <a:extLst>
                <a:ext uri="{FF2B5EF4-FFF2-40B4-BE49-F238E27FC236}">
                  <a16:creationId xmlns="" xmlns:a16="http://schemas.microsoft.com/office/drawing/2014/main" id="{1E79A9E0-0734-409C-88E3-276FFFA7D893}"/>
                </a:ext>
              </a:extLst>
            </p:cNvPr>
            <p:cNvSpPr/>
            <p:nvPr/>
          </p:nvSpPr>
          <p:spPr>
            <a:xfrm>
              <a:off x="2873911" y="3924000"/>
              <a:ext cx="180000" cy="18000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ый треугольник 6">
              <a:extLst>
                <a:ext uri="{FF2B5EF4-FFF2-40B4-BE49-F238E27FC236}">
                  <a16:creationId xmlns="" xmlns:a16="http://schemas.microsoft.com/office/drawing/2014/main" id="{27A33D1A-DFD9-4B30-879D-11FB8C63D766}"/>
                </a:ext>
              </a:extLst>
            </p:cNvPr>
            <p:cNvSpPr/>
            <p:nvPr/>
          </p:nvSpPr>
          <p:spPr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ый треугольник 7">
              <a:extLst>
                <a:ext uri="{FF2B5EF4-FFF2-40B4-BE49-F238E27FC236}">
                  <a16:creationId xmlns="" xmlns:a16="http://schemas.microsoft.com/office/drawing/2014/main" id="{580615D1-FAD7-4AC6-AB8A-A4624969DC31}"/>
                </a:ext>
              </a:extLst>
            </p:cNvPr>
            <p:cNvSpPr/>
            <p:nvPr/>
          </p:nvSpPr>
          <p:spPr>
            <a:xfrm rot="16200000">
              <a:off x="493354" y="3924000"/>
              <a:ext cx="180000" cy="180000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="" xmlns:a16="http://schemas.microsoft.com/office/drawing/2014/main" id="{31D0A143-8E90-473A-BC3A-4B32084D2D9B}"/>
                </a:ext>
              </a:extLst>
            </p:cNvPr>
            <p:cNvSpPr/>
            <p:nvPr/>
          </p:nvSpPr>
          <p:spPr>
            <a:xfrm>
              <a:off x="691839" y="2312010"/>
              <a:ext cx="2205000" cy="27308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53661D00-6058-459A-9E75-E8B47F521C68}"/>
                </a:ext>
              </a:extLst>
            </p:cNvPr>
            <p:cNvSpPr/>
            <p:nvPr/>
          </p:nvSpPr>
          <p:spPr>
            <a:xfrm>
              <a:off x="770755" y="3885105"/>
              <a:ext cx="207238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/>
                <a:t>Хорошая плодовитость</a:t>
              </a: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9BCFF2FA-F0EE-435C-874C-7D58E0503D4C}"/>
                </a:ext>
              </a:extLst>
            </p:cNvPr>
            <p:cNvSpPr/>
            <p:nvPr/>
          </p:nvSpPr>
          <p:spPr>
            <a:xfrm>
              <a:off x="960453" y="2843053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14" name="Прямоугольник 13">
              <a:extLst>
                <a:ext uri="{FF2B5EF4-FFF2-40B4-BE49-F238E27FC236}">
                  <a16:creationId xmlns="" xmlns:a16="http://schemas.microsoft.com/office/drawing/2014/main" id="{829B1AF8-15E4-4AD5-8C19-B47B124FC920}"/>
                </a:ext>
              </a:extLst>
            </p:cNvPr>
            <p:cNvSpPr/>
            <p:nvPr/>
          </p:nvSpPr>
          <p:spPr>
            <a:xfrm>
              <a:off x="960454" y="4127978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="" xmlns:a16="http://schemas.microsoft.com/office/drawing/2014/main" id="{221A4DDD-BB90-4F21-943F-C05F578AB88A}"/>
              </a:ext>
            </a:extLst>
          </p:cNvPr>
          <p:cNvGrpSpPr/>
          <p:nvPr/>
        </p:nvGrpSpPr>
        <p:grpSpPr>
          <a:xfrm>
            <a:off x="3364455" y="2755991"/>
            <a:ext cx="2561341" cy="2730893"/>
            <a:chOff x="3548373" y="2324191"/>
            <a:chExt cx="2561341" cy="2730893"/>
          </a:xfrm>
        </p:grpSpPr>
        <p:sp>
          <p:nvSpPr>
            <p:cNvPr id="16" name="Прямоугольный треугольник 15">
              <a:extLst>
                <a:ext uri="{FF2B5EF4-FFF2-40B4-BE49-F238E27FC236}">
                  <a16:creationId xmlns="" xmlns:a16="http://schemas.microsoft.com/office/drawing/2014/main" id="{A66D9CB4-E034-444B-A741-423452CDA5A5}"/>
                </a:ext>
              </a:extLst>
            </p:cNvPr>
            <p:cNvSpPr/>
            <p:nvPr/>
          </p:nvSpPr>
          <p:spPr>
            <a:xfrm rot="5400000">
              <a:off x="5929714" y="4578427"/>
              <a:ext cx="180000" cy="180000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ый треугольник 16">
              <a:extLst>
                <a:ext uri="{FF2B5EF4-FFF2-40B4-BE49-F238E27FC236}">
                  <a16:creationId xmlns="" xmlns:a16="http://schemas.microsoft.com/office/drawing/2014/main" id="{8FABD065-6FFC-400C-BC3F-4809F270E79D}"/>
                </a:ext>
              </a:extLst>
            </p:cNvPr>
            <p:cNvSpPr/>
            <p:nvPr/>
          </p:nvSpPr>
          <p:spPr>
            <a:xfrm>
              <a:off x="5928930" y="3924000"/>
              <a:ext cx="180000" cy="180000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ый треугольник 17">
              <a:extLst>
                <a:ext uri="{FF2B5EF4-FFF2-40B4-BE49-F238E27FC236}">
                  <a16:creationId xmlns="" xmlns:a16="http://schemas.microsoft.com/office/drawing/2014/main" id="{C91EF70D-9E07-4047-8A22-5A697F582667}"/>
                </a:ext>
              </a:extLst>
            </p:cNvPr>
            <p:cNvSpPr/>
            <p:nvPr/>
          </p:nvSpPr>
          <p:spPr>
            <a:xfrm rot="10800000">
              <a:off x="3548373" y="4578427"/>
              <a:ext cx="180000" cy="180000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ый треугольник 18">
              <a:extLst>
                <a:ext uri="{FF2B5EF4-FFF2-40B4-BE49-F238E27FC236}">
                  <a16:creationId xmlns="" xmlns:a16="http://schemas.microsoft.com/office/drawing/2014/main" id="{88BDCBA2-D96C-4CFE-ABE9-6FEC0016BF29}"/>
                </a:ext>
              </a:extLst>
            </p:cNvPr>
            <p:cNvSpPr/>
            <p:nvPr/>
          </p:nvSpPr>
          <p:spPr>
            <a:xfrm rot="16200000">
              <a:off x="3548373" y="3924000"/>
              <a:ext cx="180000" cy="180000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: скругленные углы 19">
              <a:extLst>
                <a:ext uri="{FF2B5EF4-FFF2-40B4-BE49-F238E27FC236}">
                  <a16:creationId xmlns="" xmlns:a16="http://schemas.microsoft.com/office/drawing/2014/main" id="{582E5B3A-3D00-48FE-9AF5-ED6E62E1B2F4}"/>
                </a:ext>
              </a:extLst>
            </p:cNvPr>
            <p:cNvSpPr/>
            <p:nvPr/>
          </p:nvSpPr>
          <p:spPr>
            <a:xfrm>
              <a:off x="3709165" y="2324191"/>
              <a:ext cx="2205000" cy="27308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="" xmlns:a16="http://schemas.microsoft.com/office/drawing/2014/main" id="{C51FCFC9-B5C5-4AAF-8A3C-0E14C2BB69AC}"/>
                </a:ext>
              </a:extLst>
            </p:cNvPr>
            <p:cNvSpPr/>
            <p:nvPr/>
          </p:nvSpPr>
          <p:spPr>
            <a:xfrm>
              <a:off x="3823294" y="3885105"/>
              <a:ext cx="207238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/>
                <a:t>Высокая прибыль</a:t>
              </a:r>
            </a:p>
          </p:txBody>
        </p:sp>
        <p:sp>
          <p:nvSpPr>
            <p:cNvPr id="22" name="Прямоугольник 21">
              <a:extLst>
                <a:ext uri="{FF2B5EF4-FFF2-40B4-BE49-F238E27FC236}">
                  <a16:creationId xmlns="" xmlns:a16="http://schemas.microsoft.com/office/drawing/2014/main" id="{ED74799E-54D9-4B98-B942-E359B977EC34}"/>
                </a:ext>
              </a:extLst>
            </p:cNvPr>
            <p:cNvSpPr/>
            <p:nvPr/>
          </p:nvSpPr>
          <p:spPr>
            <a:xfrm>
              <a:off x="4015472" y="2843053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="" xmlns:a16="http://schemas.microsoft.com/office/drawing/2014/main" id="{1B8D9E1E-91F1-4390-B2A9-2D7EA879572D}"/>
                </a:ext>
              </a:extLst>
            </p:cNvPr>
            <p:cNvSpPr/>
            <p:nvPr/>
          </p:nvSpPr>
          <p:spPr>
            <a:xfrm>
              <a:off x="4015473" y="4127978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Группа 25">
            <a:extLst>
              <a:ext uri="{FF2B5EF4-FFF2-40B4-BE49-F238E27FC236}">
                <a16:creationId xmlns="" xmlns:a16="http://schemas.microsoft.com/office/drawing/2014/main" id="{D312D6F2-3CC6-4F7C-A86B-17091EC1E385}"/>
              </a:ext>
            </a:extLst>
          </p:cNvPr>
          <p:cNvGrpSpPr/>
          <p:nvPr/>
        </p:nvGrpSpPr>
        <p:grpSpPr>
          <a:xfrm>
            <a:off x="6315437" y="2766321"/>
            <a:ext cx="2561341" cy="2730893"/>
            <a:chOff x="6569380" y="2334521"/>
            <a:chExt cx="2561341" cy="2730893"/>
          </a:xfrm>
        </p:grpSpPr>
        <p:sp>
          <p:nvSpPr>
            <p:cNvPr id="27" name="Прямоугольный треугольник 26">
              <a:extLst>
                <a:ext uri="{FF2B5EF4-FFF2-40B4-BE49-F238E27FC236}">
                  <a16:creationId xmlns="" xmlns:a16="http://schemas.microsoft.com/office/drawing/2014/main" id="{C05F5C03-E66C-4ABC-BE00-BD158A53CBAF}"/>
                </a:ext>
              </a:extLst>
            </p:cNvPr>
            <p:cNvSpPr/>
            <p:nvPr/>
          </p:nvSpPr>
          <p:spPr>
            <a:xfrm rot="5400000">
              <a:off x="8950721" y="4578427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ый треугольник 27">
              <a:extLst>
                <a:ext uri="{FF2B5EF4-FFF2-40B4-BE49-F238E27FC236}">
                  <a16:creationId xmlns="" xmlns:a16="http://schemas.microsoft.com/office/drawing/2014/main" id="{81A5776C-0903-47BE-A60A-F648E94849FF}"/>
                </a:ext>
              </a:extLst>
            </p:cNvPr>
            <p:cNvSpPr/>
            <p:nvPr/>
          </p:nvSpPr>
          <p:spPr>
            <a:xfrm>
              <a:off x="8949937" y="3924000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ый треугольник 28">
              <a:extLst>
                <a:ext uri="{FF2B5EF4-FFF2-40B4-BE49-F238E27FC236}">
                  <a16:creationId xmlns="" xmlns:a16="http://schemas.microsoft.com/office/drawing/2014/main" id="{758009D4-7E23-465E-9834-2DEB44B0D9F3}"/>
                </a:ext>
              </a:extLst>
            </p:cNvPr>
            <p:cNvSpPr/>
            <p:nvPr/>
          </p:nvSpPr>
          <p:spPr>
            <a:xfrm rot="10800000">
              <a:off x="6569380" y="4578427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ый треугольник 29">
              <a:extLst>
                <a:ext uri="{FF2B5EF4-FFF2-40B4-BE49-F238E27FC236}">
                  <a16:creationId xmlns="" xmlns:a16="http://schemas.microsoft.com/office/drawing/2014/main" id="{1CB29C16-F5AC-4930-8773-239E080B373E}"/>
                </a:ext>
              </a:extLst>
            </p:cNvPr>
            <p:cNvSpPr/>
            <p:nvPr/>
          </p:nvSpPr>
          <p:spPr>
            <a:xfrm rot="16200000">
              <a:off x="6569380" y="3924000"/>
              <a:ext cx="180000" cy="1800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: скругленные углы 30">
              <a:extLst>
                <a:ext uri="{FF2B5EF4-FFF2-40B4-BE49-F238E27FC236}">
                  <a16:creationId xmlns="" xmlns:a16="http://schemas.microsoft.com/office/drawing/2014/main" id="{74DCC164-1816-4286-8458-F3FDE6D80CA1}"/>
                </a:ext>
              </a:extLst>
            </p:cNvPr>
            <p:cNvSpPr/>
            <p:nvPr/>
          </p:nvSpPr>
          <p:spPr>
            <a:xfrm>
              <a:off x="6761275" y="2334521"/>
              <a:ext cx="2205000" cy="27308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="" xmlns:a16="http://schemas.microsoft.com/office/drawing/2014/main" id="{F9BD03B9-6FD1-4899-93E0-E29CB342DBC0}"/>
                </a:ext>
              </a:extLst>
            </p:cNvPr>
            <p:cNvSpPr/>
            <p:nvPr/>
          </p:nvSpPr>
          <p:spPr>
            <a:xfrm>
              <a:off x="6865660" y="3890413"/>
              <a:ext cx="207238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/>
                <a:t>Невысокие инвестиции</a:t>
              </a:r>
            </a:p>
          </p:txBody>
        </p:sp>
        <p:sp>
          <p:nvSpPr>
            <p:cNvPr id="33" name="Прямоугольник 32">
              <a:extLst>
                <a:ext uri="{FF2B5EF4-FFF2-40B4-BE49-F238E27FC236}">
                  <a16:creationId xmlns="" xmlns:a16="http://schemas.microsoft.com/office/drawing/2014/main" id="{95CA30A7-9AC2-42C8-BF80-A23BB4C2DC33}"/>
                </a:ext>
              </a:extLst>
            </p:cNvPr>
            <p:cNvSpPr/>
            <p:nvPr/>
          </p:nvSpPr>
          <p:spPr>
            <a:xfrm>
              <a:off x="7036479" y="2843053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="" xmlns:a16="http://schemas.microsoft.com/office/drawing/2014/main" id="{3AF9E1BB-1184-4EA3-AB2C-149EF4BEB315}"/>
                </a:ext>
              </a:extLst>
            </p:cNvPr>
            <p:cNvSpPr/>
            <p:nvPr/>
          </p:nvSpPr>
          <p:spPr>
            <a:xfrm>
              <a:off x="7036480" y="4127978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Группа 36">
            <a:extLst>
              <a:ext uri="{FF2B5EF4-FFF2-40B4-BE49-F238E27FC236}">
                <a16:creationId xmlns="" xmlns:a16="http://schemas.microsoft.com/office/drawing/2014/main" id="{000514D9-6170-4F76-9A33-30D6CE4F5C0B}"/>
              </a:ext>
            </a:extLst>
          </p:cNvPr>
          <p:cNvGrpSpPr/>
          <p:nvPr/>
        </p:nvGrpSpPr>
        <p:grpSpPr>
          <a:xfrm>
            <a:off x="9266419" y="2729334"/>
            <a:ext cx="2561341" cy="2730893"/>
            <a:chOff x="9415876" y="2297534"/>
            <a:chExt cx="2561341" cy="2730893"/>
          </a:xfrm>
        </p:grpSpPr>
        <p:sp>
          <p:nvSpPr>
            <p:cNvPr id="38" name="Прямоугольный треугольник 37">
              <a:extLst>
                <a:ext uri="{FF2B5EF4-FFF2-40B4-BE49-F238E27FC236}">
                  <a16:creationId xmlns="" xmlns:a16="http://schemas.microsoft.com/office/drawing/2014/main" id="{66245225-CB3C-40C8-BE82-37572CC3AD33}"/>
                </a:ext>
              </a:extLst>
            </p:cNvPr>
            <p:cNvSpPr/>
            <p:nvPr/>
          </p:nvSpPr>
          <p:spPr>
            <a:xfrm rot="5400000">
              <a:off x="11797217" y="4578427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ый треугольник 38">
              <a:extLst>
                <a:ext uri="{FF2B5EF4-FFF2-40B4-BE49-F238E27FC236}">
                  <a16:creationId xmlns="" xmlns:a16="http://schemas.microsoft.com/office/drawing/2014/main" id="{38BE801C-D816-41D9-A1F5-1533861A7D74}"/>
                </a:ext>
              </a:extLst>
            </p:cNvPr>
            <p:cNvSpPr/>
            <p:nvPr/>
          </p:nvSpPr>
          <p:spPr>
            <a:xfrm>
              <a:off x="11796433" y="3924000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ый треугольник 39">
              <a:extLst>
                <a:ext uri="{FF2B5EF4-FFF2-40B4-BE49-F238E27FC236}">
                  <a16:creationId xmlns="" xmlns:a16="http://schemas.microsoft.com/office/drawing/2014/main" id="{47E62068-04F3-479E-8BF9-DC75EA765C58}"/>
                </a:ext>
              </a:extLst>
            </p:cNvPr>
            <p:cNvSpPr/>
            <p:nvPr/>
          </p:nvSpPr>
          <p:spPr>
            <a:xfrm rot="10800000">
              <a:off x="9415876" y="4578427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ый треугольник 40">
              <a:extLst>
                <a:ext uri="{FF2B5EF4-FFF2-40B4-BE49-F238E27FC236}">
                  <a16:creationId xmlns="" xmlns:a16="http://schemas.microsoft.com/office/drawing/2014/main" id="{9D7185AC-6BE9-4DD4-B153-5774EE918185}"/>
                </a:ext>
              </a:extLst>
            </p:cNvPr>
            <p:cNvSpPr/>
            <p:nvPr/>
          </p:nvSpPr>
          <p:spPr>
            <a:xfrm rot="16200000">
              <a:off x="9415876" y="3924000"/>
              <a:ext cx="180000" cy="180000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: скругленные углы 41">
              <a:extLst>
                <a:ext uri="{FF2B5EF4-FFF2-40B4-BE49-F238E27FC236}">
                  <a16:creationId xmlns="" xmlns:a16="http://schemas.microsoft.com/office/drawing/2014/main" id="{0B3490D1-7B75-4C08-B679-2B52B0DF04D4}"/>
                </a:ext>
              </a:extLst>
            </p:cNvPr>
            <p:cNvSpPr/>
            <p:nvPr/>
          </p:nvSpPr>
          <p:spPr>
            <a:xfrm>
              <a:off x="9596922" y="2297534"/>
              <a:ext cx="2205000" cy="27308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="" xmlns:a16="http://schemas.microsoft.com/office/drawing/2014/main" id="{E8E1A32F-C0FB-427A-A471-062C67AA8339}"/>
                </a:ext>
              </a:extLst>
            </p:cNvPr>
            <p:cNvSpPr/>
            <p:nvPr/>
          </p:nvSpPr>
          <p:spPr>
            <a:xfrm>
              <a:off x="9751095" y="3923999"/>
              <a:ext cx="2072382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/>
                <a:t>Низкие затраты на </a:t>
              </a:r>
              <a:r>
                <a:rPr lang="ru-RU" sz="2000" b="1" dirty="0" smtClean="0"/>
                <a:t>содержание</a:t>
              </a:r>
              <a:endParaRPr lang="ru-RU" sz="2000" b="1" dirty="0"/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="" xmlns:a16="http://schemas.microsoft.com/office/drawing/2014/main" id="{0A1742CF-0469-4F01-8006-955B8CAFE49E}"/>
                </a:ext>
              </a:extLst>
            </p:cNvPr>
            <p:cNvSpPr/>
            <p:nvPr/>
          </p:nvSpPr>
          <p:spPr>
            <a:xfrm>
              <a:off x="9882975" y="2843053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/>
            </a:p>
          </p:txBody>
        </p:sp>
        <p:sp>
          <p:nvSpPr>
            <p:cNvPr id="46" name="Прямоугольник 45">
              <a:extLst>
                <a:ext uri="{FF2B5EF4-FFF2-40B4-BE49-F238E27FC236}">
                  <a16:creationId xmlns="" xmlns:a16="http://schemas.microsoft.com/office/drawing/2014/main" id="{703FBFFF-3342-4D20-9E93-8627F958B6F2}"/>
                </a:ext>
              </a:extLst>
            </p:cNvPr>
            <p:cNvSpPr/>
            <p:nvPr/>
          </p:nvSpPr>
          <p:spPr>
            <a:xfrm>
              <a:off x="9882976" y="4127978"/>
              <a:ext cx="162870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ru-RU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8" name="Рисунок 47">
            <a:extLst>
              <a:ext uri="{FF2B5EF4-FFF2-40B4-BE49-F238E27FC236}">
                <a16:creationId xmlns="" xmlns:a16="http://schemas.microsoft.com/office/drawing/2014/main" id="{ACC2F6F7-DB6A-45DE-B798-BFE0F6775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460" y="3026303"/>
            <a:ext cx="1163347" cy="1169166"/>
          </a:xfrm>
          <a:prstGeom prst="rect">
            <a:avLst/>
          </a:prstGeom>
          <a:effectLst>
            <a:outerShdw blurRad="63500" sx="102000" sy="102000" algn="ctr" rotWithShape="0">
              <a:schemeClr val="accent3">
                <a:alpha val="40000"/>
              </a:schemeClr>
            </a:outerShdw>
          </a:effectLst>
        </p:spPr>
      </p:pic>
      <p:pic>
        <p:nvPicPr>
          <p:cNvPr id="50" name="Рисунок 49">
            <a:extLst>
              <a:ext uri="{FF2B5EF4-FFF2-40B4-BE49-F238E27FC236}">
                <a16:creationId xmlns="" xmlns:a16="http://schemas.microsoft.com/office/drawing/2014/main" id="{8072F1E7-EE5D-4578-A140-EBB552485F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792" y="3000331"/>
            <a:ext cx="1282219" cy="1269398"/>
          </a:xfrm>
          <a:prstGeom prst="rect">
            <a:avLst/>
          </a:prstGeom>
          <a:effectLst>
            <a:outerShdw blurRad="63500" sx="102000" sy="102000" algn="ctr" rotWithShape="0">
              <a:schemeClr val="accent3">
                <a:alpha val="40000"/>
              </a:schemeClr>
            </a:outerShdw>
          </a:effectLst>
        </p:spPr>
      </p:pic>
      <p:pic>
        <p:nvPicPr>
          <p:cNvPr id="45" name="Рисунок 44">
            <a:extLst>
              <a:ext uri="{FF2B5EF4-FFF2-40B4-BE49-F238E27FC236}">
                <a16:creationId xmlns="" xmlns:a16="http://schemas.microsoft.com/office/drawing/2014/main" id="{ACC2F6F7-DB6A-45DE-B798-BFE0F6775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65" y="3000331"/>
            <a:ext cx="1163347" cy="1169166"/>
          </a:xfrm>
          <a:prstGeom prst="rect">
            <a:avLst/>
          </a:prstGeom>
          <a:effectLst>
            <a:outerShdw blurRad="63500" sx="102000" sy="102000" algn="ctr" rotWithShape="0">
              <a:schemeClr val="accent3">
                <a:alpha val="40000"/>
              </a:schemeClr>
            </a:outerShdw>
          </a:effectLst>
        </p:spPr>
      </p:pic>
      <p:pic>
        <p:nvPicPr>
          <p:cNvPr id="47" name="Рисунок 46">
            <a:extLst>
              <a:ext uri="{FF2B5EF4-FFF2-40B4-BE49-F238E27FC236}">
                <a16:creationId xmlns="" xmlns:a16="http://schemas.microsoft.com/office/drawing/2014/main" id="{ACC2F6F7-DB6A-45DE-B798-BFE0F6775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909" y="3028904"/>
            <a:ext cx="1163347" cy="1169166"/>
          </a:xfrm>
          <a:prstGeom prst="rect">
            <a:avLst/>
          </a:prstGeom>
          <a:effectLst>
            <a:outerShdw blurRad="63500" sx="102000" sy="102000" algn="ctr" rotWithShape="0">
              <a:schemeClr val="accent3">
                <a:alpha val="40000"/>
              </a:scheme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-25215" y="5608663"/>
            <a:ext cx="12217215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u="sng" dirty="0">
                <a:solidFill>
                  <a:schemeClr val="tx1"/>
                </a:solidFill>
              </a:rPr>
              <a:t>Основная цель</a:t>
            </a:r>
            <a:r>
              <a:rPr lang="ru-RU" sz="2400" b="1" dirty="0">
                <a:solidFill>
                  <a:schemeClr val="tx1"/>
                </a:solidFill>
              </a:rPr>
              <a:t>: </a:t>
            </a:r>
            <a:r>
              <a:rPr lang="ru-RU" sz="2400" dirty="0">
                <a:solidFill>
                  <a:schemeClr val="tx1"/>
                </a:solidFill>
              </a:rPr>
              <a:t>производство кролиководческой продукции, </a:t>
            </a:r>
            <a:r>
              <a:rPr lang="ru-RU" sz="2400" dirty="0" smtClean="0">
                <a:solidFill>
                  <a:schemeClr val="tx1"/>
                </a:solidFill>
              </a:rPr>
              <a:t>которая  </a:t>
            </a:r>
            <a:r>
              <a:rPr lang="ru-RU" sz="2400" dirty="0">
                <a:solidFill>
                  <a:schemeClr val="tx1"/>
                </a:solidFill>
              </a:rPr>
              <a:t>будет специализироваться на выращивании кроликов в собственном подворье с целью продажи мяса и получения прибыли.</a:t>
            </a:r>
          </a:p>
        </p:txBody>
      </p:sp>
    </p:spTree>
    <p:extLst>
      <p:ext uri="{BB962C8B-B14F-4D97-AF65-F5344CB8AC3E}">
        <p14:creationId xmlns:p14="http://schemas.microsoft.com/office/powerpoint/2010/main" val="263241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8739B8-7FE6-4C32-8C7A-0CB56422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u="sng" dirty="0" smtClean="0"/>
              <a:t>Описание породы Белый великан:</a:t>
            </a:r>
            <a:endParaRPr lang="ru-RU" u="sng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93239296-67FD-40AD-8B26-CE4CB99EA841}"/>
              </a:ext>
            </a:extLst>
          </p:cNvPr>
          <p:cNvSpPr/>
          <p:nvPr/>
        </p:nvSpPr>
        <p:spPr>
          <a:xfrm>
            <a:off x="1076325" y="2219325"/>
            <a:ext cx="2886075" cy="318055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="" xmlns:a16="http://schemas.microsoft.com/office/drawing/2014/main" id="{BB15D9E9-632F-412F-90BC-08DB04A48247}"/>
              </a:ext>
            </a:extLst>
          </p:cNvPr>
          <p:cNvSpPr/>
          <p:nvPr/>
        </p:nvSpPr>
        <p:spPr>
          <a:xfrm>
            <a:off x="2143125" y="1878023"/>
            <a:ext cx="733425" cy="7334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3876752-6C8F-4815-9683-D4A44F178130}"/>
              </a:ext>
            </a:extLst>
          </p:cNvPr>
          <p:cNvSpPr txBox="1"/>
          <p:nvPr/>
        </p:nvSpPr>
        <p:spPr>
          <a:xfrm>
            <a:off x="2143125" y="1878023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3"/>
                </a:solidFill>
              </a:rPr>
              <a:t>1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4B0A10EA-E773-451B-95DB-03445C5737DC}"/>
              </a:ext>
            </a:extLst>
          </p:cNvPr>
          <p:cNvSpPr/>
          <p:nvPr/>
        </p:nvSpPr>
        <p:spPr>
          <a:xfrm>
            <a:off x="4449762" y="2219325"/>
            <a:ext cx="2886075" cy="318055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FC7C77A5-835A-4236-A051-BAA39C035379}"/>
              </a:ext>
            </a:extLst>
          </p:cNvPr>
          <p:cNvSpPr txBox="1">
            <a:spLocks/>
          </p:cNvSpPr>
          <p:nvPr/>
        </p:nvSpPr>
        <p:spPr>
          <a:xfrm>
            <a:off x="4449761" y="2657474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Быстро размножается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Крольчихи не вредят свои детенышам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="" xmlns:a16="http://schemas.microsoft.com/office/drawing/2014/main" id="{E94520C8-F952-4BD5-BDAA-F868C677241A}"/>
              </a:ext>
            </a:extLst>
          </p:cNvPr>
          <p:cNvSpPr/>
          <p:nvPr/>
        </p:nvSpPr>
        <p:spPr>
          <a:xfrm>
            <a:off x="5516562" y="1878023"/>
            <a:ext cx="733425" cy="7334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294BEA7-6125-49A0-86B1-D675A886FA35}"/>
              </a:ext>
            </a:extLst>
          </p:cNvPr>
          <p:cNvSpPr txBox="1"/>
          <p:nvPr/>
        </p:nvSpPr>
        <p:spPr>
          <a:xfrm>
            <a:off x="5516562" y="1878023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2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79F1DF3F-D388-4D56-8FCA-55030148ACD0}"/>
              </a:ext>
            </a:extLst>
          </p:cNvPr>
          <p:cNvSpPr/>
          <p:nvPr/>
        </p:nvSpPr>
        <p:spPr>
          <a:xfrm>
            <a:off x="7874001" y="2219325"/>
            <a:ext cx="2886075" cy="3180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бъект 2">
            <a:extLst>
              <a:ext uri="{FF2B5EF4-FFF2-40B4-BE49-F238E27FC236}">
                <a16:creationId xmlns="" xmlns:a16="http://schemas.microsoft.com/office/drawing/2014/main" id="{70AD334B-1E2A-4D64-B94E-AC2CF58A63E6}"/>
              </a:ext>
            </a:extLst>
          </p:cNvPr>
          <p:cNvSpPr txBox="1">
            <a:spLocks/>
          </p:cNvSpPr>
          <p:nvPr/>
        </p:nvSpPr>
        <p:spPr>
          <a:xfrm>
            <a:off x="7874000" y="2657474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dirty="0" smtClean="0">
                <a:solidFill>
                  <a:schemeClr val="tx1"/>
                </a:solidFill>
              </a:rPr>
              <a:t>У данной породы белый окрас, который востребован в легкой промышленности (пошив шуб, шапок, жилеток)</a:t>
            </a:r>
            <a:endParaRPr lang="ru-RU" sz="2600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="" xmlns:a16="http://schemas.microsoft.com/office/drawing/2014/main" id="{7CB9C2C1-BC37-4357-9B0A-5373072CB301}"/>
              </a:ext>
            </a:extLst>
          </p:cNvPr>
          <p:cNvSpPr/>
          <p:nvPr/>
        </p:nvSpPr>
        <p:spPr>
          <a:xfrm>
            <a:off x="8940801" y="1878023"/>
            <a:ext cx="733425" cy="7334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7F90325-3EE2-4B7C-8812-7AA5D31ED399}"/>
              </a:ext>
            </a:extLst>
          </p:cNvPr>
          <p:cNvSpPr txBox="1"/>
          <p:nvPr/>
        </p:nvSpPr>
        <p:spPr>
          <a:xfrm>
            <a:off x="8940801" y="1878023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3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93005937-86E8-44F9-8652-F55D25CB7EB1}"/>
              </a:ext>
            </a:extLst>
          </p:cNvPr>
          <p:cNvSpPr txBox="1">
            <a:spLocks/>
          </p:cNvSpPr>
          <p:nvPr/>
        </p:nvSpPr>
        <p:spPr>
          <a:xfrm>
            <a:off x="1101721" y="2657474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Шкурочно-мясная порода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Взрослая особь достигает 7 кг.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Чистое мясо составит 50% от веса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18C89226-E888-48FB-9878-2EE5D688F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132" y="-413919"/>
            <a:ext cx="1850092" cy="1859344"/>
          </a:xfrm>
          <a:prstGeom prst="rect">
            <a:avLst/>
          </a:prstGeom>
          <a:effectLst>
            <a:outerShdw blurRad="63500" sx="102000" sy="102000" algn="ctr" rotWithShape="0">
              <a:schemeClr val="accent3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433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838200" y="105508"/>
            <a:ext cx="6616700" cy="607145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="" xmlns:a16="http://schemas.microsoft.com/office/drawing/2014/main" id="{8DCA7C44-876C-42C3-83A4-E5F1642B9A9E}"/>
              </a:ext>
            </a:extLst>
          </p:cNvPr>
          <p:cNvSpPr txBox="1">
            <a:spLocks/>
          </p:cNvSpPr>
          <p:nvPr/>
        </p:nvSpPr>
        <p:spPr>
          <a:xfrm>
            <a:off x="3962400" y="6440529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Шаблоны презентаций с сайта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hlinkClick r:id="rId2" action="ppaction://hlinkfile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presentation-creation.ru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6522" y="486040"/>
            <a:ext cx="3525715" cy="1386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Общая стоимость проекта = </a:t>
            </a:r>
            <a:r>
              <a:rPr lang="ru-RU" sz="2400" b="1" u="sng" dirty="0" smtClean="0"/>
              <a:t>48 200 рублей</a:t>
            </a:r>
            <a:endParaRPr lang="ru-RU" sz="2400" b="1" u="sng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301262" y="2277208"/>
            <a:ext cx="3446584" cy="1424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Выручка от продажи = </a:t>
            </a:r>
            <a:r>
              <a:rPr lang="ru-RU" sz="2400" b="1" u="sng" dirty="0" smtClean="0"/>
              <a:t>60 000 рублей</a:t>
            </a:r>
            <a:endParaRPr lang="ru-RU" sz="2400" b="1" u="sng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36731" y="3965331"/>
            <a:ext cx="3182815" cy="1503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Чистая прибыль = </a:t>
            </a:r>
          </a:p>
          <a:p>
            <a:pPr algn="ctr"/>
            <a:r>
              <a:rPr lang="ru-RU" sz="2400" b="1" u="sng" dirty="0" smtClean="0"/>
              <a:t>21 800 рублей</a:t>
            </a:r>
            <a:endParaRPr lang="ru-RU" sz="2400" b="1" u="sng" dirty="0"/>
          </a:p>
        </p:txBody>
      </p:sp>
      <p:sp>
        <p:nvSpPr>
          <p:cNvPr id="15" name="Овал 14"/>
          <p:cNvSpPr/>
          <p:nvPr/>
        </p:nvSpPr>
        <p:spPr>
          <a:xfrm>
            <a:off x="422031" y="4288285"/>
            <a:ext cx="3050931" cy="240266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Окупаемость уже в 1 год запуска проекта</a:t>
            </a:r>
            <a:endParaRPr lang="ru-RU" sz="2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747846" y="471671"/>
            <a:ext cx="2707053" cy="231549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Отличный заработок на 2 год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648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38AA0356-EF16-46C2-BB37-7B39C0887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5267" y="321164"/>
            <a:ext cx="5240215" cy="3998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u="sng" dirty="0" smtClean="0">
                <a:latin typeface="Arial Black" panose="020B0A04020102020204" pitchFamily="34" charset="0"/>
              </a:rPr>
              <a:t>Расчетная часть 1 год :</a:t>
            </a:r>
            <a:endParaRPr lang="ru-RU" sz="3200" u="sng" dirty="0"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2561" y="1824335"/>
            <a:ext cx="55391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ru-RU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2561" y="6002541"/>
            <a:ext cx="72245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/>
              <a:t>Данный расчет сделан по </a:t>
            </a:r>
            <a:r>
              <a:rPr lang="ru-RU" sz="2400" dirty="0" smtClean="0"/>
              <a:t>варианту</a:t>
            </a:r>
            <a:r>
              <a:rPr lang="ru-RU" sz="2400" dirty="0"/>
              <a:t> </a:t>
            </a:r>
            <a:r>
              <a:rPr lang="ru-RU" sz="2400" dirty="0" smtClean="0"/>
              <a:t>с приобретением </a:t>
            </a:r>
          </a:p>
          <a:p>
            <a:pPr algn="ctr"/>
            <a:r>
              <a:rPr lang="ru-RU" sz="2400" dirty="0" smtClean="0"/>
              <a:t>6 </a:t>
            </a:r>
            <a:r>
              <a:rPr lang="ru-RU" sz="2400" dirty="0"/>
              <a:t>голов и </a:t>
            </a:r>
            <a:r>
              <a:rPr lang="ru-RU" sz="2400" dirty="0" smtClean="0"/>
              <a:t>увеличением </a:t>
            </a:r>
            <a:r>
              <a:rPr lang="ru-RU" sz="2400" dirty="0"/>
              <a:t>его до 11, на 7 месяце.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145508"/>
              </p:ext>
            </p:extLst>
          </p:nvPr>
        </p:nvGraphicFramePr>
        <p:xfrm>
          <a:off x="623473" y="795636"/>
          <a:ext cx="6603804" cy="5206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849"/>
                <a:gridCol w="3004367"/>
                <a:gridCol w="1005935"/>
                <a:gridCol w="940349"/>
                <a:gridCol w="999304"/>
              </a:tblGrid>
              <a:tr h="710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№ п/п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Показатели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Ед. изм.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Кол-во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Общая сумма, руб.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318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Стартовый капитал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Личные средства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руб.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u="sng" dirty="0">
                          <a:effectLst/>
                        </a:rPr>
                        <a:t>1</a:t>
                      </a:r>
                      <a:r>
                        <a:rPr lang="ru-RU" sz="1400" b="1" u="sng" dirty="0">
                          <a:effectLst/>
                        </a:rPr>
                        <a:t>0 000</a:t>
                      </a:r>
                      <a:endParaRPr lang="ru-RU" sz="14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Расходы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Постройка клеток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шт.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29 200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Покупка поголовья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гол.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9 000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Комбикорма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180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3 500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сено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3 000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энергозатраты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кВт.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3 500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>
                          <a:effectLst/>
                        </a:rPr>
                        <a:t>Итого расходы:</a:t>
                      </a:r>
                      <a:endParaRPr lang="ru-RU" sz="14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 smtClean="0">
                          <a:effectLst/>
                        </a:rPr>
                        <a:t>48 200</a:t>
                      </a:r>
                      <a:endParaRPr lang="ru-RU" sz="14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318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Валовая выручка (доходы)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471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Реализация мяса (при стоимости 400 руб./кг.)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150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>
                          <a:effectLst/>
                        </a:rPr>
                        <a:t>Итого доходы:</a:t>
                      </a:r>
                      <a:endParaRPr lang="ru-RU" sz="14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>
                          <a:effectLst/>
                        </a:rPr>
                        <a:t>60 000</a:t>
                      </a:r>
                      <a:endParaRPr lang="ru-RU" sz="14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207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  <a:tr h="624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>
                          <a:effectLst/>
                        </a:rPr>
                        <a:t>Чистая  прибыль (доходы минус  расходы) за год</a:t>
                      </a:r>
                      <a:endParaRPr lang="ru-RU" sz="14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руб.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 smtClean="0">
                          <a:effectLst/>
                        </a:rPr>
                        <a:t>21 800</a:t>
                      </a:r>
                      <a:endParaRPr lang="ru-RU" sz="14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13" marR="6713" marT="6713" marB="671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81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616700" cy="584444"/>
          </a:xfrm>
        </p:spPr>
        <p:txBody>
          <a:bodyPr>
            <a:normAutofit/>
          </a:bodyPr>
          <a:lstStyle/>
          <a:p>
            <a:pPr algn="ctr"/>
            <a:r>
              <a:rPr lang="ru-RU" sz="2800" u="sng" dirty="0">
                <a:latin typeface="Arial Black" panose="020B0A04020102020204" pitchFamily="34" charset="0"/>
              </a:rPr>
              <a:t>Расчетная часть </a:t>
            </a:r>
            <a:r>
              <a:rPr lang="ru-RU" sz="2800" u="sng" dirty="0" smtClean="0">
                <a:latin typeface="Arial Black" panose="020B0A04020102020204" pitchFamily="34" charset="0"/>
              </a:rPr>
              <a:t>2 </a:t>
            </a:r>
            <a:r>
              <a:rPr lang="ru-RU" sz="2800" u="sng" dirty="0">
                <a:latin typeface="Arial Black" panose="020B0A04020102020204" pitchFamily="34" charset="0"/>
              </a:rPr>
              <a:t>год :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029667"/>
              </p:ext>
            </p:extLst>
          </p:nvPr>
        </p:nvGraphicFramePr>
        <p:xfrm>
          <a:off x="838200" y="1035645"/>
          <a:ext cx="6345116" cy="433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225"/>
                <a:gridCol w="2609922"/>
                <a:gridCol w="1148101"/>
                <a:gridCol w="1044264"/>
                <a:gridCol w="998604"/>
              </a:tblGrid>
              <a:tr h="920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№ п/п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Показатели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Ед. изм.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Кол-во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Общая сумма, руб.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Расходы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Комбикорма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360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7 000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сено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6 000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энергозатраты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кВт.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2000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7 000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Итого расходы: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 smtClean="0">
                          <a:effectLst/>
                        </a:rPr>
                        <a:t>20 480</a:t>
                      </a:r>
                      <a:endParaRPr lang="ru-RU" sz="11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Валовая выручка (доходы)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Реализация мяса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кг.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400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0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Итого доходы: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 smtClean="0">
                          <a:effectLst/>
                        </a:rPr>
                        <a:t>120 000</a:t>
                      </a:r>
                      <a:endParaRPr lang="ru-RU" sz="11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5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4.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Чистая  прибыль (доходы минус  расходы)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sng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r>
                        <a:rPr lang="ru-RU" sz="1400" b="1" u="sng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520</a:t>
                      </a:r>
                      <a:endParaRPr lang="ru-RU" sz="1100" b="1" u="sng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7043" y="5559772"/>
            <a:ext cx="628627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/>
              <a:t>Данный расчет сделан по </a:t>
            </a:r>
            <a:r>
              <a:rPr lang="ru-RU" sz="2400" dirty="0" smtClean="0"/>
              <a:t>варианту</a:t>
            </a:r>
            <a:r>
              <a:rPr lang="ru-RU" sz="2400" dirty="0"/>
              <a:t>, </a:t>
            </a:r>
            <a:endParaRPr lang="ru-RU" sz="2400" dirty="0" smtClean="0"/>
          </a:p>
          <a:p>
            <a:pPr algn="ctr"/>
            <a:r>
              <a:rPr lang="ru-RU" sz="2400" dirty="0" smtClean="0"/>
              <a:t>с </a:t>
            </a:r>
            <a:r>
              <a:rPr lang="ru-RU" sz="2400" dirty="0"/>
              <a:t>увеличением поголовья в 2 раза, до 22 голов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69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«Деревенский кролик» </a:t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(</a:t>
            </a: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фермерство </a:t>
            </a:r>
            <a:r>
              <a:rPr lang="ru-RU" sz="2700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по разведению и выращиванию </a:t>
            </a: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кроликов)</a:t>
            </a:r>
            <a:endParaRPr lang="ru-RU" sz="2700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377420" y="3244334"/>
            <a:ext cx="6689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>
                <a:solidFill>
                  <a:schemeClr val="bg1"/>
                </a:solidFill>
              </a:rPr>
              <a:t>Ферма по разведению кроликов Ферма по разведению кроликов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71072" y="2861828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Автор проекта: Софья Шиндина</a:t>
            </a:r>
          </a:p>
          <a:p>
            <a:pPr algn="r"/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Ученица 8 класса </a:t>
            </a:r>
            <a:endParaRPr lang="ru-RU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r"/>
            <a:r>
              <a:rPr lang="ru-RU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Карачинской школы</a:t>
            </a:r>
          </a:p>
          <a:p>
            <a:pPr algn="r"/>
            <a:r>
              <a:rPr lang="ru-RU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Руководитель 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проекта: </a:t>
            </a:r>
            <a:endParaRPr lang="ru-RU" sz="24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r"/>
            <a:r>
              <a:rPr lang="ru-RU" sz="2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А.С</a:t>
            </a:r>
            <a:r>
              <a:rPr lang="ru-RU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. Шиндина</a:t>
            </a:r>
          </a:p>
        </p:txBody>
      </p:sp>
    </p:spTree>
    <p:extLst>
      <p:ext uri="{BB962C8B-B14F-4D97-AF65-F5344CB8AC3E}">
        <p14:creationId xmlns:p14="http://schemas.microsoft.com/office/powerpoint/2010/main" val="314088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394</Words>
  <Application>Microsoft Office PowerPoint</Application>
  <PresentationFormat>Широкоэкранный</PresentationFormat>
  <Paragraphs>182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«Деревенский кролик»  (фермерство по разведению и выращиванию кроликов)</vt:lpstr>
      <vt:lpstr>Почему кролики?</vt:lpstr>
      <vt:lpstr>Преимуществами разведения кроликов :</vt:lpstr>
      <vt:lpstr> Описание породы Белый великан:</vt:lpstr>
      <vt:lpstr>  </vt:lpstr>
      <vt:lpstr>Расчетная часть 1 год :</vt:lpstr>
      <vt:lpstr>Расчетная часть 2 год :</vt:lpstr>
      <vt:lpstr>«Деревенский кролик»  (фермерство по разведению и выращиванию кроликов)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Сельское хозяйство</dc:title>
  <dc:creator>User Obstinate</dc:creator>
  <cp:lastModifiedBy>Учетная запись Майкрософт</cp:lastModifiedBy>
  <cp:revision>34</cp:revision>
  <dcterms:created xsi:type="dcterms:W3CDTF">2021-05-07T06:59:03Z</dcterms:created>
  <dcterms:modified xsi:type="dcterms:W3CDTF">2024-03-22T05:14:08Z</dcterms:modified>
</cp:coreProperties>
</file>