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0" r:id="rId4"/>
    <p:sldId id="257" r:id="rId5"/>
    <p:sldId id="259" r:id="rId6"/>
    <p:sldId id="282" r:id="rId7"/>
    <p:sldId id="258" r:id="rId8"/>
    <p:sldId id="285" r:id="rId9"/>
    <p:sldId id="283" r:id="rId10"/>
    <p:sldId id="284" r:id="rId11"/>
    <p:sldId id="288" r:id="rId12"/>
    <p:sldId id="287" r:id="rId13"/>
    <p:sldId id="281" r:id="rId14"/>
    <p:sldId id="291" r:id="rId15"/>
    <p:sldId id="289" r:id="rId16"/>
    <p:sldId id="290" r:id="rId17"/>
    <p:sldId id="292" r:id="rId18"/>
    <p:sldId id="293" r:id="rId19"/>
    <p:sldId id="27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8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FBA99-1FF1-E090-A3DA-85CDB2D8A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80643E7-73B3-2DBC-673D-1311F3426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44B58D-9A27-30E9-7D2B-FC265B46F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961DCC-03B8-FBF9-C129-02E5D083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AE19AD-818E-C2B3-50EA-73FB4DA3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55386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28B860-5510-D5BF-6221-1A03A773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94BE283-1471-59B8-DAE8-5C6445A75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67B461-D09A-1318-CFEE-38B58036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FC7648-68DB-E04E-453D-6729FEC5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793763-0ED0-E525-6D75-E9B534A7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57400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DE3AE4E-B466-579F-93D3-D35445C35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D8FAD8-8B76-5F34-BAD3-8075AC5E4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86B125-3F71-384C-68EC-2996C1DC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0A714F-4906-5C19-F330-D5C56AEE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C25FC5-D724-BF10-E472-76FDADC4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7752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A8B7DB-6F01-6820-FB47-989744F0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515528-157B-11D6-74E1-173D211DF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629229-E23E-EE4E-BCBD-A8695D88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18BCA5-BBCB-4ACD-A7A3-D219A4E3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577F8F-6044-5B9B-1A9B-D3230ED1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86346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CBD93-0EA8-BB6E-478B-7AAC90E4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F68A13-6A03-5E36-D4D8-B915740E0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1EEC2A-B0CC-6241-302B-17CD1619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AA572D-AD2C-550A-FCC2-176217FD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B1597-883A-72C9-BE64-4A66DC9C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68070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401AD-5330-A6E4-8232-853CBBAF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CA30BF-F9D7-161B-5C4D-2F34D6852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8A203B-8F17-E206-187C-FA9611AF6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CDBA64E-F3D9-09D4-2AE4-6A6445CF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BC7924-B70D-7A3C-6FB8-38697C35E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8ECE72-7049-127B-9442-ED13A13A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853359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D50E57-849E-A811-FEAE-1E65597D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59F11F-0854-FACE-D1BA-A1D3B29DB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2F4A9D-01A1-426B-1AE8-9F8B52F46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D61883A-9050-42BC-57ED-C976A5B06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607EA6A-0ECF-8E8C-C573-79F83C31E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ADADA7B-4603-EAFF-8FBF-C272FA74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CB7121E-582A-4153-733F-801E67CC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26654D0-FD77-D4AB-57F7-879CA29E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236807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A27626-A3AB-F1B4-BC2D-470D5EEA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918DCC5-15EF-1668-DCAD-91D1453B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9088E7-8B41-3B5A-BCF2-85E6C438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9D19F93-14D2-8620-4EF0-81205D15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80621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B2B09E7-877A-6EEF-C724-EC8C0377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6E16D2A-9ABC-FAD6-D6D3-A8408A82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0FEF4D1-F21A-A712-4676-53AF19F8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587390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DD66A1-D984-34FE-AB3D-D6AE76AC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D9FC66-421D-BD9E-BBB7-7BD1B627F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883EC3D-FAE4-E684-1263-21FC110C6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457E45-42F2-D6B6-DE32-71DA74D9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C7025B-60A9-5292-DD1F-E2E3BAE3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FDDB47-9E82-72AC-4C48-7F12F415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467306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955359-3E2A-D7EF-CD22-090999F9F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86D4FA3-B41A-32E8-E6BD-CD453D27D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5D19E57-0A87-7870-5590-93A4865FC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705741-A382-FBDB-FA5E-FEB2DDA4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656786-18C8-8210-3866-A57B494E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FC44A6-FD77-A0D1-155A-45A0751A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633145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867F175-CF8A-5AA9-4BF3-18485722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ACFB71-746A-9C96-DBB6-D182091C0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901714-90C3-D8BB-33E9-341F8903E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AA5A-2EC8-774D-BC08-55BA376BD89E}" type="datetimeFigureOut">
              <a:rPr lang="ru-RU"/>
              <a:pPr/>
              <a:t>21.03.2024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021A3F-E2B0-9F87-1E3D-38B29478E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A77B47-9105-395C-E029-164569022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D3636-4D9C-1046-BD7A-B4C4C578F5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880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689A75-8767-5DEB-30EC-062B18CE0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397" y="0"/>
            <a:ext cx="11269014" cy="1840071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dirty="0">
                <a:latin typeface="Franklin Gothic Heavy" panose="020B0903020102020204" pitchFamily="34" charset="0"/>
                <a:ea typeface="Baguet Script" panose="02000000000000000000" pitchFamily="2" charset="0"/>
                <a:cs typeface="Arial Black" panose="020B0604020202020204" pitchFamily="34" charset="0"/>
              </a:rPr>
              <a:t>БИЗНЕС ПРОЕКТ</a:t>
            </a:r>
            <a:r>
              <a:rPr lang="ru-RU" sz="4400" b="1" dirty="0">
                <a:latin typeface="Franklin Gothic Heavy" panose="020B0903020102020204" pitchFamily="34" charset="0"/>
                <a:ea typeface="Baguet Script" panose="02000000000000000000" pitchFamily="2" charset="0"/>
                <a:cs typeface="Arial Black" panose="020B0604020202020204" pitchFamily="34" charset="0"/>
              </a:rPr>
              <a:t/>
            </a:r>
            <a:br>
              <a:rPr lang="ru-RU" sz="4400" b="1" dirty="0">
                <a:latin typeface="Franklin Gothic Heavy" panose="020B0903020102020204" pitchFamily="34" charset="0"/>
                <a:ea typeface="Baguet Script" panose="02000000000000000000" pitchFamily="2" charset="0"/>
                <a:cs typeface="Arial Black" panose="020B0604020202020204" pitchFamily="34" charset="0"/>
              </a:rPr>
            </a:br>
            <a:r>
              <a:rPr lang="ru-RU" sz="4000" b="1" dirty="0" smtClean="0">
                <a:latin typeface="Franklin Gothic Heavy" panose="020B0903020102020204" pitchFamily="34" charset="0"/>
                <a:ea typeface="Baguet Script" panose="02000000000000000000" pitchFamily="2" charset="0"/>
                <a:cs typeface="Arial Black" panose="020B0604020202020204" pitchFamily="34" charset="0"/>
              </a:rPr>
              <a:t>«СОДЕРЖАНИЕ И ВЫРАЩИВАНИЕ ГУСЕЙ В ДОМАШНИХ УСЛОВИЯХ»</a:t>
            </a:r>
            <a:endParaRPr lang="ru-RU" sz="4000" b="1" dirty="0">
              <a:latin typeface="Franklin Gothic Heavy" panose="020B0903020102020204" pitchFamily="34" charset="0"/>
              <a:ea typeface="Baguet Script" panose="020000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F58B029-3E94-0F4C-913A-0D86BA0F5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146" y="3248525"/>
            <a:ext cx="5133474" cy="299772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ru-RU" b="1" dirty="0">
                <a:latin typeface="Candara Light" panose="020E0502030303020204" pitchFamily="34" charset="0"/>
                <a:ea typeface="Matura MT Script Capitals" panose="02000000000000000000" pitchFamily="2" charset="0"/>
              </a:rPr>
              <a:t>Выполнила </a:t>
            </a:r>
            <a:r>
              <a:rPr lang="ru-RU" b="1" dirty="0" smtClean="0">
                <a:latin typeface="Candara Light" panose="020E0502030303020204" pitchFamily="34" charset="0"/>
                <a:ea typeface="Matura MT Script Capitals" panose="02000000000000000000" pitchFamily="2" charset="0"/>
              </a:rPr>
              <a:t>ученица  </a:t>
            </a:r>
            <a:r>
              <a:rPr lang="ru-RU" b="1" dirty="0">
                <a:latin typeface="Candara Light" panose="020E0502030303020204" pitchFamily="34" charset="0"/>
                <a:ea typeface="Matura MT Script Capitals" panose="02000000000000000000" pitchFamily="2" charset="0"/>
              </a:rPr>
              <a:t>9 класса </a:t>
            </a:r>
            <a:r>
              <a:rPr lang="ru-RU" b="1" dirty="0" err="1" smtClean="0">
                <a:latin typeface="Candara Light" panose="020E0502030303020204" pitchFamily="34" charset="0"/>
                <a:ea typeface="Matura MT Script Capitals" panose="02000000000000000000" pitchFamily="2" charset="0"/>
              </a:rPr>
              <a:t>Голденкова</a:t>
            </a:r>
            <a:r>
              <a:rPr lang="ru-RU" b="1" dirty="0">
                <a:latin typeface="Candara Light" panose="020E0502030303020204" pitchFamily="34" charset="0"/>
                <a:ea typeface="Matura MT Script Capitals" panose="02000000000000000000" pitchFamily="2" charset="0"/>
              </a:rPr>
              <a:t> </a:t>
            </a:r>
            <a:r>
              <a:rPr lang="ru-RU" b="1" dirty="0" smtClean="0">
                <a:latin typeface="Candara Light" panose="020E0502030303020204" pitchFamily="34" charset="0"/>
                <a:ea typeface="Matura MT Script Capitals" panose="02000000000000000000" pitchFamily="2" charset="0"/>
              </a:rPr>
              <a:t>Виктория </a:t>
            </a:r>
            <a:r>
              <a:rPr lang="ru-RU" b="1" dirty="0">
                <a:latin typeface="Candara Light" panose="020E0502030303020204" pitchFamily="34" charset="0"/>
                <a:ea typeface="Matura MT Script Capitals" panose="02000000000000000000" pitchFamily="2" charset="0"/>
              </a:rPr>
              <a:t>Александровна</a:t>
            </a:r>
          </a:p>
          <a:p>
            <a:pPr>
              <a:lnSpc>
                <a:spcPct val="160000"/>
              </a:lnSpc>
            </a:pPr>
            <a:r>
              <a:rPr lang="ru-RU" b="1" dirty="0" err="1" smtClean="0">
                <a:latin typeface="Candara Light" panose="020E0502030303020204" pitchFamily="34" charset="0"/>
                <a:ea typeface="Matura MT Script Capitals" panose="02000000000000000000" pitchFamily="2" charset="0"/>
              </a:rPr>
              <a:t>Руководитель:Авазова</a:t>
            </a:r>
            <a:r>
              <a:rPr lang="ru-RU" b="1" dirty="0" smtClean="0">
                <a:latin typeface="Candara Light" panose="020E0502030303020204" pitchFamily="34" charset="0"/>
                <a:ea typeface="Matura MT Script Capitals" panose="02000000000000000000" pitchFamily="2" charset="0"/>
              </a:rPr>
              <a:t> Л.П.</a:t>
            </a:r>
          </a:p>
          <a:p>
            <a:r>
              <a:rPr lang="ru-RU" b="1" dirty="0" smtClean="0">
                <a:latin typeface="Candara Light" panose="020E0502030303020204" pitchFamily="34" charset="0"/>
                <a:ea typeface="Matura MT Script Capitals" panose="02000000000000000000" pitchFamily="2" charset="0"/>
              </a:rPr>
              <a:t> </a:t>
            </a:r>
            <a:r>
              <a:rPr lang="ru-RU" b="1" dirty="0">
                <a:latin typeface="Candara Light" panose="020E0502030303020204" pitchFamily="34" charset="0"/>
                <a:ea typeface="Matura MT Script Capitals" panose="02000000000000000000" pitchFamily="2" charset="0"/>
              </a:rPr>
              <a:t>_______________________________</a:t>
            </a:r>
          </a:p>
          <a:p>
            <a:r>
              <a:rPr lang="ru-RU" b="1" dirty="0">
                <a:latin typeface="Candara Light" panose="020E0502030303020204" pitchFamily="34" charset="0"/>
                <a:ea typeface="Matura MT Script Capitals" panose="02000000000000000000" pitchFamily="2" charset="0"/>
              </a:rPr>
              <a:t>Верхние </a:t>
            </a:r>
            <a:r>
              <a:rPr lang="ru-RU" b="1" dirty="0" err="1">
                <a:latin typeface="Candara Light" panose="020E0502030303020204" pitchFamily="34" charset="0"/>
                <a:ea typeface="Matura MT Script Capitals" panose="02000000000000000000" pitchFamily="2" charset="0"/>
              </a:rPr>
              <a:t>Аремзяны</a:t>
            </a:r>
            <a:r>
              <a:rPr lang="ru-RU" b="1" dirty="0" smtClean="0">
                <a:latin typeface="Candara Light" panose="020E0502030303020204" pitchFamily="34" charset="0"/>
                <a:ea typeface="Matura MT Script Capitals" panose="02000000000000000000" pitchFamily="2" charset="0"/>
              </a:rPr>
              <a:t>, 2024 </a:t>
            </a:r>
            <a:r>
              <a:rPr lang="ru-RU" b="1" dirty="0">
                <a:latin typeface="Candara Light" panose="020E0502030303020204" pitchFamily="34" charset="0"/>
                <a:ea typeface="Matura MT Script Capitals" panose="02000000000000000000" pitchFamily="2" charset="0"/>
              </a:rPr>
              <a:t>год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78974C-D7FC-ECE8-C51B-115028A95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0" y="1740567"/>
            <a:ext cx="6519233" cy="431640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09979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7425" y="412124"/>
            <a:ext cx="49712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ndara Light" panose="020E0502030303020204" pitchFamily="34" charset="0"/>
                <a:cs typeface="Calibri" panose="020F0502020204030204" pitchFamily="34" charset="0"/>
              </a:rPr>
              <a:t>Для </a:t>
            </a:r>
            <a:r>
              <a:rPr lang="ru-RU" sz="3200" b="1" dirty="0">
                <a:latin typeface="Candara Light" panose="020E0502030303020204" pitchFamily="34" charset="0"/>
                <a:cs typeface="Calibri" panose="020F0502020204030204" pitchFamily="34" charset="0"/>
              </a:rPr>
              <a:t>содержания этой птицы на собственном участке имеются </a:t>
            </a:r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  <a:cs typeface="Calibri" panose="020F0502020204030204" pitchFamily="34" charset="0"/>
              </a:rPr>
              <a:t>идеальные условия</a:t>
            </a:r>
            <a:r>
              <a:rPr lang="ru-RU" sz="3200" b="1" dirty="0">
                <a:latin typeface="Candara Light" panose="020E0502030303020204" pitchFamily="34" charset="0"/>
                <a:cs typeface="Calibri" panose="020F0502020204030204" pitchFamily="34" charset="0"/>
              </a:rPr>
              <a:t>: большая просторная территория для пастбища, и что самое главное – водоём (небольшой пруд), т.к. гуси водоплавающие птицы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45" y="822960"/>
            <a:ext cx="6712772" cy="5034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6365254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75125211"/>
              </p:ext>
            </p:extLst>
          </p:nvPr>
        </p:nvGraphicFramePr>
        <p:xfrm>
          <a:off x="638730" y="719266"/>
          <a:ext cx="9728763" cy="5971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7914">
                  <a:extLst>
                    <a:ext uri="{9D8B030D-6E8A-4147-A177-3AD203B41FA5}">
                      <a16:colId xmlns="" xmlns:a16="http://schemas.microsoft.com/office/drawing/2014/main" val="1753733493"/>
                    </a:ext>
                  </a:extLst>
                </a:gridCol>
                <a:gridCol w="4100849">
                  <a:extLst>
                    <a:ext uri="{9D8B030D-6E8A-4147-A177-3AD203B41FA5}">
                      <a16:colId xmlns="" xmlns:a16="http://schemas.microsoft.com/office/drawing/2014/main" val="1178849591"/>
                    </a:ext>
                  </a:extLst>
                </a:gridCol>
              </a:tblGrid>
              <a:tr h="97258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</a:t>
                      </a:r>
                      <a:endParaRPr lang="ru-RU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Средняя рыночная</a:t>
                      </a:r>
                      <a:r>
                        <a:rPr lang="ru-RU" sz="28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стоимость(руб.)</a:t>
                      </a:r>
                      <a:endParaRPr lang="ru-RU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5826541"/>
                  </a:ext>
                </a:extLst>
              </a:tr>
              <a:tr h="56622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 Light" panose="020E0502030303020204" pitchFamily="34" charset="0"/>
                        </a:rPr>
                        <a:t>Гусиное мясо(1 кг.)</a:t>
                      </a:r>
                      <a:endParaRPr lang="ru-RU" sz="28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ndara Light" panose="020E0502030303020204" pitchFamily="34" charset="0"/>
                        </a:rPr>
                        <a:t>650</a:t>
                      </a:r>
                      <a:endParaRPr lang="ru-RU" sz="32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9770451"/>
                  </a:ext>
                </a:extLst>
              </a:tr>
              <a:tr h="56622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 Light" panose="020E0502030303020204" pitchFamily="34" charset="0"/>
                        </a:rPr>
                        <a:t>Тушка гуся(4 кг.)</a:t>
                      </a:r>
                      <a:endParaRPr lang="ru-RU" sz="28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ndara Light" panose="020E0502030303020204" pitchFamily="34" charset="0"/>
                        </a:rPr>
                        <a:t>2600</a:t>
                      </a:r>
                      <a:endParaRPr lang="ru-RU" sz="32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3630458"/>
                  </a:ext>
                </a:extLst>
              </a:tr>
              <a:tr h="56622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 Light" panose="020E0502030303020204" pitchFamily="34" charset="0"/>
                        </a:rPr>
                        <a:t>Недельный гусёнок</a:t>
                      </a:r>
                      <a:endParaRPr lang="ru-RU" sz="28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ndara Light" panose="020E0502030303020204" pitchFamily="34" charset="0"/>
                        </a:rPr>
                        <a:t>300</a:t>
                      </a:r>
                      <a:endParaRPr lang="ru-RU" sz="32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4046840"/>
                  </a:ext>
                </a:extLst>
              </a:tr>
              <a:tr h="56622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 Light" panose="020E0502030303020204" pitchFamily="34" charset="0"/>
                        </a:rPr>
                        <a:t>Гусиный пух(1</a:t>
                      </a:r>
                      <a:r>
                        <a:rPr lang="ru-RU" sz="2800" b="1" baseline="0" dirty="0" smtClean="0">
                          <a:latin typeface="Candara Light" panose="020E0502030303020204" pitchFamily="34" charset="0"/>
                        </a:rPr>
                        <a:t> кг.)</a:t>
                      </a:r>
                      <a:endParaRPr lang="ru-RU" sz="28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ndara Light" panose="020E0502030303020204" pitchFamily="34" charset="0"/>
                        </a:rPr>
                        <a:t>500</a:t>
                      </a:r>
                      <a:endParaRPr lang="ru-RU" sz="32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4912841"/>
                  </a:ext>
                </a:extLst>
              </a:tr>
              <a:tr h="56622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 Light" panose="020E0502030303020204" pitchFamily="34" charset="0"/>
                        </a:rPr>
                        <a:t>Яйца(1 шт.)</a:t>
                      </a:r>
                      <a:endParaRPr lang="ru-RU" sz="28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ndara Light" panose="020E0502030303020204" pitchFamily="34" charset="0"/>
                        </a:rPr>
                        <a:t>100</a:t>
                      </a:r>
                      <a:endParaRPr lang="ru-RU" sz="32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1101807"/>
                  </a:ext>
                </a:extLst>
              </a:tr>
              <a:tr h="56622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 Light" panose="020E0502030303020204" pitchFamily="34" charset="0"/>
                        </a:rPr>
                        <a:t>Гусиная печень(1 кг.)</a:t>
                      </a:r>
                      <a:endParaRPr lang="ru-RU" sz="28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ndara Light" panose="020E0502030303020204" pitchFamily="34" charset="0"/>
                        </a:rPr>
                        <a:t>350</a:t>
                      </a:r>
                      <a:endParaRPr lang="ru-RU" sz="32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8811473"/>
                  </a:ext>
                </a:extLst>
              </a:tr>
              <a:tr h="56622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 Light" panose="020E0502030303020204" pitchFamily="34" charset="0"/>
                        </a:rPr>
                        <a:t>Гусиный жир(0,5 кг)</a:t>
                      </a:r>
                      <a:endParaRPr lang="ru-RU" sz="28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ndara Light" panose="020E0502030303020204" pitchFamily="34" charset="0"/>
                        </a:rPr>
                        <a:t>250</a:t>
                      </a:r>
                      <a:endParaRPr lang="ru-RU" sz="32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7188850"/>
                  </a:ext>
                </a:extLst>
              </a:tr>
              <a:tr h="56622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 Light" panose="020E0502030303020204" pitchFamily="34" charset="0"/>
                        </a:rPr>
                        <a:t>Субпродукты на корм животным</a:t>
                      </a:r>
                      <a:endParaRPr lang="ru-RU" sz="28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Candara Light" panose="020E0502030303020204" pitchFamily="34" charset="0"/>
                        </a:rPr>
                        <a:t>250</a:t>
                      </a:r>
                      <a:endParaRPr lang="ru-RU" sz="32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835663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47081" y="0"/>
            <a:ext cx="4515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 Black" panose="020B0A04020102020204" pitchFamily="34" charset="0"/>
                <a:cs typeface="Calibri" panose="020F0502020204030204" pitchFamily="34" charset="0"/>
              </a:rPr>
              <a:t>Цена продукции</a:t>
            </a:r>
            <a:endParaRPr lang="ru-RU" sz="3600" b="1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13590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335" y="25360"/>
            <a:ext cx="11627967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4.ПРОДАЖИ </a:t>
            </a:r>
            <a:r>
              <a:rPr lang="ru-RU" sz="2800" dirty="0">
                <a:latin typeface="Arial Black" panose="020B0A04020102020204" pitchFamily="34" charset="0"/>
              </a:rPr>
              <a:t>И МАРКЕТИНГ</a:t>
            </a:r>
          </a:p>
          <a:p>
            <a:r>
              <a:rPr lang="ru-RU" sz="2800" b="1" dirty="0">
                <a:latin typeface="Candara Light" panose="020E0502030303020204" pitchFamily="34" charset="0"/>
              </a:rPr>
              <a:t>О</a:t>
            </a:r>
            <a:r>
              <a:rPr lang="ru-RU" sz="2800" b="1" dirty="0" smtClean="0">
                <a:latin typeface="Candara Light" panose="020E0502030303020204" pitchFamily="34" charset="0"/>
              </a:rPr>
              <a:t>сновной </a:t>
            </a:r>
            <a:r>
              <a:rPr lang="ru-RU" sz="2800" b="1" dirty="0">
                <a:latin typeface="Candara Light" panose="020E0502030303020204" pitchFamily="34" charset="0"/>
              </a:rPr>
              <a:t>целевой аудитории клиентов предлагается использовать следующий комплекс маркетинговых инструментов: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•Создание </a:t>
            </a:r>
            <a:r>
              <a:rPr lang="ru-RU" sz="2800" b="1" dirty="0">
                <a:latin typeface="Candara Light" panose="020E0502030303020204" pitchFamily="34" charset="0"/>
              </a:rPr>
              <a:t>своего собственного сайта. </a:t>
            </a:r>
            <a:endParaRPr lang="ru-RU" sz="2800" b="1" dirty="0" smtClean="0">
              <a:latin typeface="Candara Light" panose="020E0502030303020204" pitchFamily="34" charset="0"/>
            </a:endParaRP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•Создание </a:t>
            </a:r>
            <a:r>
              <a:rPr lang="ru-RU" sz="2800" b="1" dirty="0">
                <a:latin typeface="Candara Light" panose="020E0502030303020204" pitchFamily="34" charset="0"/>
              </a:rPr>
              <a:t>аккаунтов в социальных сетях (В Контакте, в </a:t>
            </a:r>
            <a:r>
              <a:rPr lang="ru-RU" sz="2800" b="1" dirty="0" err="1">
                <a:latin typeface="Candara Light" panose="020E0502030303020204" pitchFamily="34" charset="0"/>
              </a:rPr>
              <a:t>Фейсбуке</a:t>
            </a:r>
            <a:r>
              <a:rPr lang="ru-RU" sz="2800" b="1" dirty="0">
                <a:latin typeface="Candara Light" panose="020E0502030303020204" pitchFamily="34" charset="0"/>
              </a:rPr>
              <a:t>, в </a:t>
            </a:r>
            <a:r>
              <a:rPr lang="ru-RU" sz="2800" b="1" dirty="0" err="1">
                <a:latin typeface="Candara Light" panose="020E0502030303020204" pitchFamily="34" charset="0"/>
              </a:rPr>
              <a:t>Телеграм</a:t>
            </a:r>
            <a:r>
              <a:rPr lang="ru-RU" sz="2800" b="1" dirty="0">
                <a:latin typeface="Candara Light" panose="020E0502030303020204" pitchFamily="34" charset="0"/>
              </a:rPr>
              <a:t> — </a:t>
            </a:r>
            <a:r>
              <a:rPr lang="ru-RU" sz="2800" b="1" dirty="0" smtClean="0">
                <a:latin typeface="Candara Light" panose="020E0502030303020204" pitchFamily="34" charset="0"/>
              </a:rPr>
              <a:t>канале.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•Использование </a:t>
            </a:r>
            <a:r>
              <a:rPr lang="ru-RU" sz="2800" b="1" dirty="0">
                <a:latin typeface="Candara Light" panose="020E0502030303020204" pitchFamily="34" charset="0"/>
              </a:rPr>
              <a:t>традиционных средств рекламы, включая ТВ и печатные СМИ</a:t>
            </a:r>
            <a:r>
              <a:rPr lang="ru-RU" sz="2800" b="1" dirty="0" smtClean="0">
                <a:latin typeface="Candara Light" panose="020E0502030303020204" pitchFamily="34" charset="0"/>
              </a:rPr>
              <a:t>.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•Рассылка </a:t>
            </a:r>
            <a:r>
              <a:rPr lang="ru-RU" sz="2800" b="1" dirty="0">
                <a:latin typeface="Candara Light" panose="020E0502030303020204" pitchFamily="34" charset="0"/>
              </a:rPr>
              <a:t>информационных писем и красочных буклетов компаниям, чей бизнес связан с переработкой птичьего мяса, торговым сетям, магазинам, кафе и ресторанам.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В </a:t>
            </a:r>
            <a:r>
              <a:rPr lang="ru-RU" sz="2800" b="1" dirty="0">
                <a:latin typeface="Candara Light" panose="020E0502030303020204" pitchFamily="34" charset="0"/>
              </a:rPr>
              <a:t>качестве расчетных данных следует принять ежемесячный расход на рекламу через СМИ в размере 5 000 руб., включая и поддержание работы сайта.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9259406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6138203"/>
              </p:ext>
            </p:extLst>
          </p:nvPr>
        </p:nvGraphicFramePr>
        <p:xfrm>
          <a:off x="378823" y="849087"/>
          <a:ext cx="11325498" cy="5708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8697">
                  <a:extLst>
                    <a:ext uri="{9D8B030D-6E8A-4147-A177-3AD203B41FA5}">
                      <a16:colId xmlns="" xmlns:a16="http://schemas.microsoft.com/office/drawing/2014/main" val="1733433629"/>
                    </a:ext>
                  </a:extLst>
                </a:gridCol>
                <a:gridCol w="1031966">
                  <a:extLst>
                    <a:ext uri="{9D8B030D-6E8A-4147-A177-3AD203B41FA5}">
                      <a16:colId xmlns="" xmlns:a16="http://schemas.microsoft.com/office/drawing/2014/main" val="2326992601"/>
                    </a:ext>
                  </a:extLst>
                </a:gridCol>
                <a:gridCol w="1097281">
                  <a:extLst>
                    <a:ext uri="{9D8B030D-6E8A-4147-A177-3AD203B41FA5}">
                      <a16:colId xmlns="" xmlns:a16="http://schemas.microsoft.com/office/drawing/2014/main" val="751537676"/>
                    </a:ext>
                  </a:extLst>
                </a:gridCol>
                <a:gridCol w="1002024">
                  <a:extLst>
                    <a:ext uri="{9D8B030D-6E8A-4147-A177-3AD203B41FA5}">
                      <a16:colId xmlns="" xmlns:a16="http://schemas.microsoft.com/office/drawing/2014/main" val="1568086818"/>
                    </a:ext>
                  </a:extLst>
                </a:gridCol>
                <a:gridCol w="1199651">
                  <a:extLst>
                    <a:ext uri="{9D8B030D-6E8A-4147-A177-3AD203B41FA5}">
                      <a16:colId xmlns="" xmlns:a16="http://schemas.microsoft.com/office/drawing/2014/main" val="1733912144"/>
                    </a:ext>
                  </a:extLst>
                </a:gridCol>
                <a:gridCol w="1254807">
                  <a:extLst>
                    <a:ext uri="{9D8B030D-6E8A-4147-A177-3AD203B41FA5}">
                      <a16:colId xmlns="" xmlns:a16="http://schemas.microsoft.com/office/drawing/2014/main" val="3637247483"/>
                    </a:ext>
                  </a:extLst>
                </a:gridCol>
                <a:gridCol w="1228184">
                  <a:extLst>
                    <a:ext uri="{9D8B030D-6E8A-4147-A177-3AD203B41FA5}">
                      <a16:colId xmlns="" xmlns:a16="http://schemas.microsoft.com/office/drawing/2014/main" val="2490535558"/>
                    </a:ext>
                  </a:extLst>
                </a:gridCol>
                <a:gridCol w="1872888">
                  <a:extLst>
                    <a:ext uri="{9D8B030D-6E8A-4147-A177-3AD203B41FA5}">
                      <a16:colId xmlns="" xmlns:a16="http://schemas.microsoft.com/office/drawing/2014/main" val="690033112"/>
                    </a:ext>
                  </a:extLst>
                </a:gridCol>
              </a:tblGrid>
              <a:tr h="50479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мероприятие</a:t>
                      </a:r>
                      <a:r>
                        <a:rPr lang="en-US" sz="2000" b="1" dirty="0" smtClean="0">
                          <a:latin typeface="Candara" panose="020E0502030303020204" pitchFamily="34" charset="0"/>
                        </a:rPr>
                        <a:t>/</a:t>
                      </a:r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месяц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март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апрель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май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июнь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июль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август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сентябрь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6655382"/>
                  </a:ext>
                </a:extLst>
              </a:tr>
              <a:tr h="72948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 Light" panose="020E0502030303020204" pitchFamily="34" charset="0"/>
                        </a:rPr>
                        <a:t>Бизнес-планирование</a:t>
                      </a:r>
                      <a:endParaRPr lang="ru-RU" sz="2000" b="1" dirty="0">
                        <a:latin typeface="Candara Light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2144186"/>
                  </a:ext>
                </a:extLst>
              </a:tr>
              <a:tr h="72948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 Light" panose="020E0502030303020204" pitchFamily="34" charset="0"/>
                        </a:rPr>
                        <a:t>Финансирование /получение гранта</a:t>
                      </a:r>
                      <a:endParaRPr lang="ru-RU" sz="2000" b="1" dirty="0">
                        <a:latin typeface="Candara Light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2621206"/>
                  </a:ext>
                </a:extLst>
              </a:tr>
              <a:tr h="72948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 Light" panose="020E0502030303020204" pitchFamily="34" charset="0"/>
                        </a:rPr>
                        <a:t>Строительство птичника		</a:t>
                      </a:r>
                      <a:endParaRPr lang="ru-RU" sz="2000" b="1" dirty="0">
                        <a:latin typeface="Candara Light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3606000"/>
                  </a:ext>
                </a:extLst>
              </a:tr>
              <a:tr h="72948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 Light" panose="020E0502030303020204" pitchFamily="34" charset="0"/>
                        </a:rPr>
                        <a:t>Закупка оборудования </a:t>
                      </a:r>
                      <a:endParaRPr lang="ru-RU" sz="2000" b="1" dirty="0">
                        <a:latin typeface="Candara Light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00328094"/>
                  </a:ext>
                </a:extLst>
              </a:tr>
              <a:tr h="72948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 Light" panose="020E0502030303020204" pitchFamily="34" charset="0"/>
                        </a:rPr>
                        <a:t>Покупка гусей, кормов</a:t>
                      </a:r>
                      <a:endParaRPr lang="ru-RU" sz="2000" b="1" dirty="0">
                        <a:latin typeface="Candara Light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9345871"/>
                  </a:ext>
                </a:extLst>
              </a:tr>
              <a:tr h="59356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 Light" panose="020E0502030303020204" pitchFamily="34" charset="0"/>
                        </a:rPr>
                        <a:t>Откорм</a:t>
                      </a:r>
                      <a:endParaRPr lang="ru-RU" sz="2000" b="1" dirty="0">
                        <a:latin typeface="Candara Light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16578176"/>
                  </a:ext>
                </a:extLst>
              </a:tr>
              <a:tr h="59356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 Light" panose="020E0502030303020204" pitchFamily="34" charset="0"/>
                        </a:rPr>
                        <a:t>Реализация</a:t>
                      </a:r>
                      <a:endParaRPr lang="ru-RU" sz="2000" b="1" dirty="0">
                        <a:latin typeface="Candara Light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+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309095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38144" y="181592"/>
            <a:ext cx="9605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Календарный план реализации проекта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528407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76" y="0"/>
            <a:ext cx="11515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andara" panose="020E0502030303020204" pitchFamily="34" charset="0"/>
              </a:rPr>
              <a:t>  Помещение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 Общая </a:t>
            </a:r>
            <a:r>
              <a:rPr lang="ru-RU" sz="2800" b="1" dirty="0">
                <a:latin typeface="Candara Light" panose="020E0502030303020204" pitchFamily="34" charset="0"/>
              </a:rPr>
              <a:t>площадь гусятника для планируемого поголовья в  20 штук должна составлять порядка 30 кв. 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9388" y="2142308"/>
            <a:ext cx="5716340" cy="91773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" y="1384995"/>
            <a:ext cx="64399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andara" panose="020E0502030303020204" pitchFamily="34" charset="0"/>
              </a:rPr>
              <a:t>С</a:t>
            </a:r>
            <a:r>
              <a:rPr lang="ru-RU" sz="2800" b="1" dirty="0" smtClean="0">
                <a:latin typeface="Candara" panose="020E0502030303020204" pitchFamily="34" charset="0"/>
              </a:rPr>
              <a:t>анитарные </a:t>
            </a:r>
            <a:r>
              <a:rPr lang="ru-RU" sz="2800" b="1" dirty="0">
                <a:latin typeface="Candara" panose="020E0502030303020204" pitchFamily="34" charset="0"/>
              </a:rPr>
              <a:t>требования к помещению: </a:t>
            </a:r>
          </a:p>
          <a:p>
            <a:r>
              <a:rPr lang="ru-RU" sz="2000" dirty="0" smtClean="0"/>
              <a:t>•</a:t>
            </a:r>
            <a:r>
              <a:rPr lang="ru-RU" sz="2800" b="1" dirty="0" smtClean="0"/>
              <a:t>Т</a:t>
            </a:r>
            <a:r>
              <a:rPr lang="ru-RU" sz="2800" b="1" dirty="0" smtClean="0">
                <a:latin typeface="Candara Light" panose="020E0502030303020204" pitchFamily="34" charset="0"/>
              </a:rPr>
              <a:t>емпература </a:t>
            </a:r>
            <a:r>
              <a:rPr lang="ru-RU" sz="2800" b="1" dirty="0">
                <a:latin typeface="Candara Light" panose="020E0502030303020204" pitchFamily="34" charset="0"/>
              </a:rPr>
              <a:t>воздуха в птичниках должна быть не менее 18 ºС, а его относительная влажность — не более 70–80 %. 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•В </a:t>
            </a:r>
            <a:r>
              <a:rPr lang="ru-RU" sz="2800" b="1" dirty="0">
                <a:latin typeface="Candara Light" panose="020E0502030303020204" pitchFamily="34" charset="0"/>
              </a:rPr>
              <a:t>дополнение к этому, при организации фермы также учитывается наличие небольшого пруда (для теплого времени года). </a:t>
            </a:r>
          </a:p>
          <a:p>
            <a:r>
              <a:rPr lang="ru-RU" sz="2400" b="1" dirty="0" smtClean="0">
                <a:latin typeface="Candara Light" panose="020E0502030303020204" pitchFamily="34" charset="0"/>
              </a:rPr>
              <a:t>•Для </a:t>
            </a:r>
            <a:r>
              <a:rPr lang="ru-RU" sz="2400" b="1" dirty="0">
                <a:latin typeface="Candara Light" panose="020E0502030303020204" pitchFamily="34" charset="0"/>
              </a:rPr>
              <a:t>дневного выгула поголовья взрослых гусей предусмотрен выгороженный участок территории.</a:t>
            </a:r>
          </a:p>
        </p:txBody>
      </p:sp>
    </p:spTree>
    <p:extLst>
      <p:ext uri="{BB962C8B-B14F-4D97-AF65-F5344CB8AC3E}">
        <p14:creationId xmlns="" xmlns:p14="http://schemas.microsoft.com/office/powerpoint/2010/main" val="1309786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169" y="777143"/>
            <a:ext cx="109292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</a:t>
            </a:r>
            <a:r>
              <a:rPr lang="ru-RU" sz="2800" b="1" dirty="0" smtClean="0">
                <a:latin typeface="Candara Light" panose="020E0502030303020204" pitchFamily="34" charset="0"/>
              </a:rPr>
              <a:t>Брудер </a:t>
            </a:r>
            <a:r>
              <a:rPr lang="ru-RU" sz="2800" b="1" dirty="0">
                <a:latin typeface="Candara Light" panose="020E0502030303020204" pitchFamily="34" charset="0"/>
              </a:rPr>
              <a:t>— обогреватель, предназначенный для обогрева выводка гусят </a:t>
            </a:r>
            <a:r>
              <a:rPr lang="ru-RU" sz="2800" b="1" dirty="0" smtClean="0">
                <a:latin typeface="Candara Light" panose="020E0502030303020204" pitchFamily="34" charset="0"/>
              </a:rPr>
              <a:t>(</a:t>
            </a:r>
            <a:r>
              <a:rPr lang="ru-RU" sz="2800" b="1" dirty="0">
                <a:latin typeface="Candara Light" panose="020E0502030303020204" pitchFamily="34" charset="0"/>
              </a:rPr>
              <a:t>из расчета один брудер на 20 −30 гусят);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•Кормушки</a:t>
            </a:r>
            <a:endParaRPr lang="ru-RU" sz="2800" b="1" dirty="0">
              <a:latin typeface="Candara Light" panose="020E0502030303020204" pitchFamily="34" charset="0"/>
            </a:endParaRP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•Инкубатор</a:t>
            </a:r>
            <a:endParaRPr lang="ru-RU" sz="2800" b="1" dirty="0">
              <a:latin typeface="Candara Light" panose="020E0502030303020204" pitchFamily="34" charset="0"/>
            </a:endParaRP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•Инфракрасная </a:t>
            </a:r>
            <a:r>
              <a:rPr lang="ru-RU" sz="2800" b="1" dirty="0">
                <a:latin typeface="Candara Light" panose="020E0502030303020204" pitchFamily="34" charset="0"/>
              </a:rPr>
              <a:t>лампа для гусят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•Морозильная </a:t>
            </a:r>
            <a:r>
              <a:rPr lang="ru-RU" sz="2800" b="1" dirty="0">
                <a:latin typeface="Candara Light" panose="020E0502030303020204" pitchFamily="34" charset="0"/>
              </a:rPr>
              <a:t>камера  для хранения мяса птицы на 300 л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•Ёмкости </a:t>
            </a:r>
            <a:r>
              <a:rPr lang="ru-RU" sz="2800" b="1" dirty="0">
                <a:latin typeface="Candara Light" panose="020E0502030303020204" pitchFamily="34" charset="0"/>
              </a:rPr>
              <a:t>для хранения комбикорма, пищевых добавок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•Специальная </a:t>
            </a:r>
            <a:r>
              <a:rPr lang="ru-RU" sz="2800" b="1" dirty="0">
                <a:latin typeface="Candara Light" panose="020E0502030303020204" pitchFamily="34" charset="0"/>
              </a:rPr>
              <a:t>емкость для подготовки питьевой воды для гусей система </a:t>
            </a: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•Хозяйственный </a:t>
            </a:r>
            <a:r>
              <a:rPr lang="ru-RU" sz="2800" b="1" dirty="0">
                <a:latin typeface="Candara Light" panose="020E0502030303020204" pitchFamily="34" charset="0"/>
              </a:rPr>
              <a:t>инвентарь</a:t>
            </a:r>
          </a:p>
          <a:p>
            <a:r>
              <a:rPr lang="ru-RU" sz="2800" b="1" dirty="0">
                <a:latin typeface="Candara Light" panose="020E0502030303020204" pitchFamily="34" charset="0"/>
              </a:rPr>
              <a:t>  </a:t>
            </a:r>
            <a:endParaRPr lang="ru-RU" sz="2800" b="1" dirty="0" smtClean="0">
              <a:latin typeface="Candara Light" panose="020E0502030303020204" pitchFamily="34" charset="0"/>
            </a:endParaRPr>
          </a:p>
          <a:p>
            <a:r>
              <a:rPr lang="ru-RU" sz="2800" b="1" dirty="0" smtClean="0">
                <a:latin typeface="Candara Light" panose="020E0502030303020204" pitchFamily="34" charset="0"/>
              </a:rPr>
              <a:t> </a:t>
            </a:r>
            <a:r>
              <a:rPr lang="ru-RU" sz="2800" b="1" dirty="0">
                <a:latin typeface="Candara Light" panose="020E0502030303020204" pitchFamily="34" charset="0"/>
              </a:rPr>
              <a:t>Перечисленное оборудование является базовым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7595" y="182328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 Black" panose="020B0A04020102020204" pitchFamily="34" charset="0"/>
              </a:rPr>
              <a:t>Оборудование: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0264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4350688"/>
              </p:ext>
            </p:extLst>
          </p:nvPr>
        </p:nvGraphicFramePr>
        <p:xfrm>
          <a:off x="431075" y="778456"/>
          <a:ext cx="11247119" cy="5775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9039">
                  <a:extLst>
                    <a:ext uri="{9D8B030D-6E8A-4147-A177-3AD203B41FA5}">
                      <a16:colId xmlns="" xmlns:a16="http://schemas.microsoft.com/office/drawing/2014/main" val="3826710252"/>
                    </a:ext>
                  </a:extLst>
                </a:gridCol>
                <a:gridCol w="3749040">
                  <a:extLst>
                    <a:ext uri="{9D8B030D-6E8A-4147-A177-3AD203B41FA5}">
                      <a16:colId xmlns="" xmlns:a16="http://schemas.microsoft.com/office/drawing/2014/main" val="1959036781"/>
                    </a:ext>
                  </a:extLst>
                </a:gridCol>
                <a:gridCol w="3749040">
                  <a:extLst>
                    <a:ext uri="{9D8B030D-6E8A-4147-A177-3AD203B41FA5}">
                      <a16:colId xmlns="" xmlns:a16="http://schemas.microsoft.com/office/drawing/2014/main" val="506761528"/>
                    </a:ext>
                  </a:extLst>
                </a:gridCol>
              </a:tblGrid>
              <a:tr h="3867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Вид затраты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Расчет стоимости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Расход денежных средств (руб.)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526842"/>
                  </a:ext>
                </a:extLst>
              </a:tr>
              <a:tr h="200257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Строительство ограждений  территории: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Штакетник деревянный:</a:t>
                      </a:r>
                    </a:p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25р. х 25шт.=625р.</a:t>
                      </a:r>
                    </a:p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6 х 625 руб. =3 750руб.</a:t>
                      </a:r>
                    </a:p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Столбы для забора деревянные:</a:t>
                      </a:r>
                    </a:p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15 х 250р.=3750руб.</a:t>
                      </a:r>
                    </a:p>
                    <a:p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3750</a:t>
                      </a:r>
                    </a:p>
                    <a:p>
                      <a:endParaRPr lang="ru-RU" b="1" dirty="0" smtClean="0">
                        <a:latin typeface="Candara Light" panose="020E0502030303020204" pitchFamily="34" charset="0"/>
                      </a:endParaRPr>
                    </a:p>
                    <a:p>
                      <a:endParaRPr lang="ru-RU" b="1" dirty="0" smtClean="0">
                        <a:latin typeface="Candara Light" panose="020E0502030303020204" pitchFamily="34" charset="0"/>
                      </a:endParaRPr>
                    </a:p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3750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8371105"/>
                  </a:ext>
                </a:extLst>
              </a:tr>
              <a:tr h="637182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Морозильная камера (ларь) 300л.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1 х 40 000=40 000р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40 000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0288219"/>
                  </a:ext>
                </a:extLst>
              </a:tr>
              <a:tr h="3867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Инкубатор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1 х 10000 = 10 000р.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10 000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4696552"/>
                  </a:ext>
                </a:extLst>
              </a:tr>
              <a:tr h="3867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Брудер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1 х 8000 = 8 000р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8 000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3374318"/>
                  </a:ext>
                </a:extLst>
              </a:tr>
              <a:tr h="3867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Закупка корма 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14 500р.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14 500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8579174"/>
                  </a:ext>
                </a:extLst>
              </a:tr>
              <a:tr h="3867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Покупка гусят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20 х 300=6000р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6 000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07932073"/>
                  </a:ext>
                </a:extLst>
              </a:tr>
              <a:tr h="3867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Хозяйственный инвентарь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3000р.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3 000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5422719"/>
                  </a:ext>
                </a:extLst>
              </a:tr>
              <a:tr h="3867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" panose="020E0502030303020204" pitchFamily="34" charset="0"/>
                        </a:rPr>
                        <a:t>Создание сайта, реклама</a:t>
                      </a:r>
                      <a:endParaRPr lang="ru-RU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5000р.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Candara Light" panose="020E0502030303020204" pitchFamily="34" charset="0"/>
                        </a:rPr>
                        <a:t>5 000</a:t>
                      </a:r>
                      <a:endParaRPr lang="ru-RU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5115291"/>
                  </a:ext>
                </a:extLst>
              </a:tr>
              <a:tr h="41898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ИТОГО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anose="020E0502030303020204" pitchFamily="34" charset="0"/>
                        </a:rPr>
                        <a:t>100</a:t>
                      </a:r>
                      <a:r>
                        <a:rPr lang="ru-RU" sz="2000" b="1" baseline="0" dirty="0" smtClean="0">
                          <a:latin typeface="Candara" panose="020E0502030303020204" pitchFamily="34" charset="0"/>
                        </a:rPr>
                        <a:t> 000</a:t>
                      </a:r>
                      <a:endParaRPr lang="ru-RU" sz="20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35258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1075" y="0"/>
            <a:ext cx="4974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 Black" panose="020B0A04020102020204" pitchFamily="34" charset="0"/>
              </a:rPr>
              <a:t>Финансовый план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162316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34744459"/>
              </p:ext>
            </p:extLst>
          </p:nvPr>
        </p:nvGraphicFramePr>
        <p:xfrm>
          <a:off x="378823" y="899360"/>
          <a:ext cx="11456126" cy="571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5801">
                  <a:extLst>
                    <a:ext uri="{9D8B030D-6E8A-4147-A177-3AD203B41FA5}">
                      <a16:colId xmlns="" xmlns:a16="http://schemas.microsoft.com/office/drawing/2014/main" val="1903415905"/>
                    </a:ext>
                  </a:extLst>
                </a:gridCol>
                <a:gridCol w="5700325">
                  <a:extLst>
                    <a:ext uri="{9D8B030D-6E8A-4147-A177-3AD203B41FA5}">
                      <a16:colId xmlns="" xmlns:a16="http://schemas.microsoft.com/office/drawing/2014/main" val="848333001"/>
                    </a:ext>
                  </a:extLst>
                </a:gridCol>
              </a:tblGrid>
              <a:tr h="56492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" panose="020E0502030303020204" pitchFamily="34" charset="0"/>
                        </a:rPr>
                        <a:t>наименование</a:t>
                      </a:r>
                      <a:endParaRPr lang="ru-RU" sz="24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" panose="020E0502030303020204" pitchFamily="34" charset="0"/>
                        </a:rPr>
                        <a:t>Расчет стоимости</a:t>
                      </a:r>
                      <a:endParaRPr lang="ru-RU" sz="2400" b="1" dirty="0">
                        <a:latin typeface="Candara" panose="020E05020303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1127479"/>
                  </a:ext>
                </a:extLst>
              </a:tr>
              <a:tr h="56492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Тушка гуся ~ 4 кг</a:t>
                      </a:r>
                      <a:endParaRPr lang="ru-RU" sz="24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14 шт. х 2600р.= 36 400 </a:t>
                      </a:r>
                      <a:r>
                        <a:rPr lang="ru-RU" sz="2400" b="1" dirty="0" err="1" smtClean="0">
                          <a:latin typeface="Candara Light" panose="020E0502030303020204" pitchFamily="34" charset="0"/>
                        </a:rPr>
                        <a:t>руб</a:t>
                      </a:r>
                      <a:endParaRPr lang="ru-RU" sz="24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65949987"/>
                  </a:ext>
                </a:extLst>
              </a:tr>
              <a:tr h="77875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Гусиная печень ~ 500гр 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с одного гуся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14 шт. х 500 гр. = 7 кг.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7 кг. х 350 р. = 2450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4120950"/>
                  </a:ext>
                </a:extLst>
              </a:tr>
              <a:tr h="77875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Гусиное перо ~ 500гр. 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с одного гуся</a:t>
                      </a:r>
                      <a:endParaRPr lang="ru-RU" sz="2400" b="1" dirty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14 шт. х 500гр. = 7 кг.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7кг. х 500р. = 3500 </a:t>
                      </a:r>
                      <a:r>
                        <a:rPr lang="ru-RU" sz="2400" b="1" dirty="0" err="1" smtClean="0">
                          <a:latin typeface="Candara Light" panose="020E0502030303020204" pitchFamily="34" charset="0"/>
                        </a:rPr>
                        <a:t>руб</a:t>
                      </a:r>
                      <a:endParaRPr lang="ru-RU" sz="2400" b="1" dirty="0" smtClean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63766270"/>
                  </a:ext>
                </a:extLst>
              </a:tr>
              <a:tr h="147098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Гусиный жир ~ 450гр. 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с одного гуся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Гусиный жир ~ 450гр. 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с одного гуся	14шт. х 450гр. = 6,3 кг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6,3 кг. х 250 руб. =1575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8912928"/>
                  </a:ext>
                </a:extLst>
              </a:tr>
              <a:tr h="77875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Субпродукты ~ 800 гр.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с одного гуся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14 шт. х 800 гр. = 11,2 кг</a:t>
                      </a:r>
                    </a:p>
                    <a:p>
                      <a:r>
                        <a:rPr lang="ru-RU" sz="2400" b="1" dirty="0" smtClean="0">
                          <a:latin typeface="Candara Light" panose="020E0502030303020204" pitchFamily="34" charset="0"/>
                        </a:rPr>
                        <a:t>11,2 кг х 250 руб. = 2800 </a:t>
                      </a:r>
                      <a:r>
                        <a:rPr lang="ru-RU" sz="2400" b="1" dirty="0" err="1" smtClean="0">
                          <a:latin typeface="Candara Light" panose="020E0502030303020204" pitchFamily="34" charset="0"/>
                        </a:rPr>
                        <a:t>руб</a:t>
                      </a:r>
                      <a:endParaRPr lang="ru-RU" sz="2400" b="1" dirty="0" smtClean="0">
                        <a:latin typeface="Candara Light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8946558"/>
                  </a:ext>
                </a:extLst>
              </a:tr>
              <a:tr h="56492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" panose="020E0502030303020204" pitchFamily="34" charset="0"/>
                        </a:rPr>
                        <a:t>ИТОГО СУММА:</a:t>
                      </a:r>
                      <a:endParaRPr lang="ru-RU" sz="28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Candara" panose="020E0502030303020204" pitchFamily="34" charset="0"/>
                        </a:rPr>
                        <a:t>46</a:t>
                      </a:r>
                      <a:r>
                        <a:rPr lang="ru-RU" sz="2800" b="1" baseline="0" dirty="0" smtClean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Candara" panose="020E0502030303020204" pitchFamily="34" charset="0"/>
                        </a:rPr>
                        <a:t>725 рублей</a:t>
                      </a:r>
                      <a:endParaRPr lang="ru-RU" sz="2800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481974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8823" y="104503"/>
            <a:ext cx="6357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 Black" panose="020B0A04020102020204" pitchFamily="34" charset="0"/>
              </a:rPr>
              <a:t>Расчет рентабельности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107060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" y="0"/>
            <a:ext cx="418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 Black" panose="020B0A04020102020204" pitchFamily="34" charset="0"/>
              </a:rPr>
              <a:t>Факторы риска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646331"/>
            <a:ext cx="1135162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•</a:t>
            </a:r>
            <a:r>
              <a:rPr lang="ru-RU" sz="3200" b="1" dirty="0" smtClean="0">
                <a:latin typeface="Candara Light" panose="020E0502030303020204" pitchFamily="34" charset="0"/>
              </a:rPr>
              <a:t>Риски</a:t>
            </a:r>
            <a:r>
              <a:rPr lang="ru-RU" sz="3200" b="1" dirty="0">
                <a:latin typeface="Candara Light" panose="020E0502030303020204" pitchFamily="34" charset="0"/>
              </a:rPr>
              <a:t>, связанные с конкуренцией других продуктов птицеводства — в первую очередь куриного мяса. Такая конкуренция проходит по линии «цена\качество», так как куриное мясо занимает почти 80% всего рынка в РФ (из-за его низкой цены). </a:t>
            </a:r>
          </a:p>
          <a:p>
            <a:r>
              <a:rPr lang="ru-RU" sz="3200" b="1" dirty="0" smtClean="0">
                <a:latin typeface="Candara Light" panose="020E0502030303020204" pitchFamily="34" charset="0"/>
              </a:rPr>
              <a:t>•Эпидемии </a:t>
            </a:r>
            <a:r>
              <a:rPr lang="ru-RU" sz="3200" b="1" dirty="0">
                <a:latin typeface="Candara Light" panose="020E0502030303020204" pitchFamily="34" charset="0"/>
              </a:rPr>
              <a:t>птичьего гриппа. От этого риска очень трудно застраховаться или как-то его предупредить. </a:t>
            </a:r>
            <a:r>
              <a:rPr lang="ru-RU" sz="2800" b="1" dirty="0">
                <a:latin typeface="Candara Light" panose="020E0502030303020204" pitchFamily="34" charset="0"/>
              </a:rPr>
              <a:t>Единственной мерой, которая может помочь — это страхование поголовья или формирование финансовых резервов (чтобы быстро восстановить производство), либо создание изолированных условий для фермы, чтобы снизить риск переноса эпидемии до минимума.</a:t>
            </a:r>
          </a:p>
        </p:txBody>
      </p:sp>
    </p:spTree>
    <p:extLst>
      <p:ext uri="{BB962C8B-B14F-4D97-AF65-F5344CB8AC3E}">
        <p14:creationId xmlns="" xmlns:p14="http://schemas.microsoft.com/office/powerpoint/2010/main" val="132901235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5F9FF46-4897-BFE0-112C-EB81017523E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94" y="303615"/>
            <a:ext cx="6734109" cy="6018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7767" y="2114306"/>
            <a:ext cx="51598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Спасибо за внимание!</a:t>
            </a:r>
            <a:endParaRPr lang="ru-RU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88496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7A145D-34DD-942C-409E-9AFD67B2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8" y="99757"/>
            <a:ext cx="6749716" cy="85354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>
                <a:latin typeface="Franklin Gothic Heavy" panose="020B0903020102020204" pitchFamily="34" charset="0"/>
                <a:cs typeface="Arial Black" panose="020B0604020202020204" pitchFamily="34" charset="0"/>
              </a:rPr>
              <a:t>1.РЕЗЮМЕ ПРОЕКТА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99187F6-1FA8-6EAB-61AD-F6EB82FE8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86" r="9330"/>
          <a:stretch/>
        </p:blipFill>
        <p:spPr>
          <a:xfrm>
            <a:off x="5991966" y="953301"/>
            <a:ext cx="5991485" cy="542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CE7923-AC66-D0FA-CDDF-91D46A16F1B8}"/>
              </a:ext>
            </a:extLst>
          </p:cNvPr>
          <p:cNvSpPr txBox="1"/>
          <p:nvPr/>
        </p:nvSpPr>
        <p:spPr>
          <a:xfrm>
            <a:off x="0" y="953301"/>
            <a:ext cx="5747657" cy="4524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b="1" dirty="0">
                <a:latin typeface="Candara Light" panose="020E0502030303020204" pitchFamily="34" charset="0"/>
                <a:cs typeface="Arial Black" panose="020B0604020202020204" pitchFamily="34" charset="0"/>
              </a:rPr>
              <a:t>Суть бизнеса заключается в разведении и содержании гусей</a:t>
            </a:r>
            <a:r>
              <a:rPr lang="ru-RU" sz="3200" b="1" dirty="0" smtClean="0">
                <a:latin typeface="Candara Light" panose="020E0502030303020204" pitchFamily="34" charset="0"/>
                <a:cs typeface="Arial Black" panose="020B0604020202020204" pitchFamily="34" charset="0"/>
              </a:rPr>
              <a:t>, самостоятельном проведении </a:t>
            </a:r>
            <a:r>
              <a:rPr lang="ru-RU" sz="3200" b="1" dirty="0">
                <a:latin typeface="Candara Light" panose="020E0502030303020204" pitchFamily="34" charset="0"/>
                <a:cs typeface="Arial Black" panose="020B0604020202020204" pitchFamily="34" charset="0"/>
              </a:rPr>
              <a:t>инкубации и выращивании молодняка для </a:t>
            </a:r>
            <a:r>
              <a:rPr lang="ru-RU" sz="3200" b="1" dirty="0" smtClean="0">
                <a:latin typeface="Candara Light" panose="020E0502030303020204" pitchFamily="34" charset="0"/>
                <a:cs typeface="Arial Black" panose="020B0604020202020204" pitchFamily="34" charset="0"/>
              </a:rPr>
              <a:t>реализации </a:t>
            </a:r>
            <a:r>
              <a:rPr lang="ru-RU" sz="3200" b="1" dirty="0">
                <a:latin typeface="Candara Light" panose="020E0502030303020204" pitchFamily="34" charset="0"/>
                <a:cs typeface="Arial Black" panose="020B0604020202020204" pitchFamily="34" charset="0"/>
              </a:rPr>
              <a:t>населению.</a:t>
            </a:r>
          </a:p>
        </p:txBody>
      </p:sp>
    </p:spTree>
    <p:extLst>
      <p:ext uri="{BB962C8B-B14F-4D97-AF65-F5344CB8AC3E}">
        <p14:creationId xmlns="" xmlns:p14="http://schemas.microsoft.com/office/powerpoint/2010/main" val="5714515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CF701-E2B5-22E9-CFFD-60786702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83" y="-124010"/>
            <a:ext cx="10331117" cy="1325563"/>
          </a:xfrm>
        </p:spPr>
        <p:txBody>
          <a:bodyPr/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АКТУАЛЬНОСТЬ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19DF4C5E-83E9-9498-78C4-99B941C33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83" y="969818"/>
            <a:ext cx="6679956" cy="5675681"/>
          </a:xfrm>
        </p:spPr>
        <p:txBody>
          <a:bodyPr>
            <a:normAutofit fontScale="92500" lnSpcReduction="20000"/>
          </a:bodyPr>
          <a:lstStyle/>
          <a:p>
            <a:r>
              <a:rPr lang="ru-RU" sz="3900" b="1" dirty="0">
                <a:latin typeface="Candara Light" panose="020E0502030303020204" pitchFamily="34" charset="0"/>
              </a:rPr>
              <a:t>Бизнес-идея не имеет в настоящее время конкуренции, позволяет:</a:t>
            </a:r>
          </a:p>
          <a:p>
            <a:r>
              <a:rPr lang="ru-RU" sz="39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обеспечить </a:t>
            </a:r>
            <a:r>
              <a:rPr lang="ru-RU" sz="3900" b="1" i="1" dirty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рынок экологически чистой, натуральной, органической </a:t>
            </a:r>
            <a:r>
              <a:rPr lang="ru-RU" sz="39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продукцией;</a:t>
            </a:r>
            <a:endParaRPr lang="ru-RU" sz="3900" b="1" i="1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</a:endParaRPr>
          </a:p>
          <a:p>
            <a:r>
              <a:rPr lang="ru-RU" sz="39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обеспечить продовольственную безопасность;</a:t>
            </a:r>
            <a:endParaRPr lang="ru-RU" sz="3900" b="1" i="1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</a:endParaRPr>
          </a:p>
          <a:p>
            <a:r>
              <a:rPr lang="ru-RU" sz="39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создать рабочие места;</a:t>
            </a:r>
            <a:endParaRPr lang="ru-RU" sz="3900" b="1" i="1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</a:endParaRPr>
          </a:p>
          <a:p>
            <a:r>
              <a:rPr lang="ru-RU" sz="3900" b="1" i="1" dirty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р</a:t>
            </a:r>
            <a:r>
              <a:rPr lang="ru-RU" sz="39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азвитие </a:t>
            </a:r>
            <a:r>
              <a:rPr lang="ru-RU" sz="3900" b="1" i="1" dirty="0" err="1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агротуризма</a:t>
            </a:r>
            <a:r>
              <a:rPr lang="ru-RU" sz="39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;</a:t>
            </a:r>
            <a:endParaRPr lang="ru-RU" sz="3900" b="1" i="1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</a:endParaRPr>
          </a:p>
          <a:p>
            <a:pPr marL="0" indent="0">
              <a:buNone/>
            </a:pPr>
            <a:endParaRPr lang="ru-RU" b="1" i="1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</a:endParaRPr>
          </a:p>
          <a:p>
            <a:endParaRPr lang="ru-RU" b="1" dirty="0">
              <a:latin typeface="Candara Light" panose="020E0502030303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BFE5669-65C3-E961-A260-1FEB660B8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6768" y="271040"/>
            <a:ext cx="4827392" cy="6434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331536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33C93-C3B8-547E-5ECB-7FA5BC45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9" y="-160421"/>
            <a:ext cx="10515600" cy="1227222"/>
          </a:xfrm>
        </p:spPr>
        <p:txBody>
          <a:bodyPr/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РЕАЛИЗАЦИЯ ИДЕИ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AD0326-F6E9-2B72-FF51-A4CA2D715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22422"/>
            <a:ext cx="6428509" cy="577515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Candara Light" panose="020E0502030303020204" pitchFamily="34" charset="0"/>
              </a:rPr>
              <a:t>Реализация данной бизнес-идеи на территории </a:t>
            </a:r>
            <a:r>
              <a:rPr lang="ru-RU" sz="3200" b="1" dirty="0" err="1">
                <a:latin typeface="Candara Light" panose="020E0502030303020204" pitchFamily="34" charset="0"/>
              </a:rPr>
              <a:t>Верхнеаремзянского</a:t>
            </a:r>
            <a:r>
              <a:rPr lang="ru-RU" sz="3200" b="1" dirty="0">
                <a:latin typeface="Candara Light" panose="020E0502030303020204" pitchFamily="34" charset="0"/>
              </a:rPr>
              <a:t> сельского поселения </a:t>
            </a:r>
            <a:r>
              <a:rPr lang="ru-RU" sz="3200" b="1" dirty="0" smtClean="0">
                <a:latin typeface="Candara Light" panose="020E0502030303020204" pitchFamily="34" charset="0"/>
              </a:rPr>
              <a:t>целесообразна, т.к</a:t>
            </a:r>
            <a:r>
              <a:rPr lang="ru-RU" sz="3200" b="1" dirty="0">
                <a:latin typeface="Candara Light" panose="020E0502030303020204" pitchFamily="34" charset="0"/>
              </a:rPr>
              <a:t>. в настоящее время большое внимание уделяется развитию сельского хозяйства и формируется приоритетный запрос населения на здоровое и качественное питание.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4157F8-AF36-BD9C-F939-3A75FC38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545" b="15408"/>
          <a:stretch/>
        </p:blipFill>
        <p:spPr>
          <a:xfrm>
            <a:off x="7737866" y="2954443"/>
            <a:ext cx="4393977" cy="3743135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672C873-57C4-8310-BBA2-D580DEA81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830" b="17952"/>
          <a:stretch/>
        </p:blipFill>
        <p:spPr>
          <a:xfrm>
            <a:off x="9038710" y="160422"/>
            <a:ext cx="3049328" cy="2775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6C80D6-D06F-E7D7-AFD7-2B158D4291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3" t="36441" r="1737" b="16635"/>
          <a:stretch/>
        </p:blipFill>
        <p:spPr>
          <a:xfrm>
            <a:off x="6081786" y="1548064"/>
            <a:ext cx="2956924" cy="2542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581574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74D51D-9426-3989-8ACC-8C528F767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" y="1"/>
            <a:ext cx="10602028" cy="983646"/>
          </a:xfrm>
        </p:spPr>
        <p:txBody>
          <a:bodyPr/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ЦЕЛЬ ПРОЕКТА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F4D36A-EFC9-92D3-2E9F-6ABF8F66A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6" y="770709"/>
            <a:ext cx="6491468" cy="6049704"/>
          </a:xfrm>
        </p:spPr>
        <p:txBody>
          <a:bodyPr>
            <a:normAutofit lnSpcReduction="10000"/>
          </a:bodyPr>
          <a:lstStyle/>
          <a:p>
            <a:r>
              <a:rPr lang="ru-RU" sz="3200" b="1" dirty="0">
                <a:latin typeface="Candara Light" panose="020E0502030303020204" pitchFamily="34" charset="0"/>
              </a:rPr>
              <a:t>организация сельскохозяйственной мини-фермы по разведению гусей для реализации продукции (живьем, мясо, яйцо, перо) и получения прибыли</a:t>
            </a:r>
            <a:r>
              <a:rPr lang="ru-RU" sz="3200" b="1" dirty="0" smtClean="0">
                <a:latin typeface="Candara Light" panose="020E0502030303020204" pitchFamily="34" charset="0"/>
              </a:rPr>
              <a:t>.</a:t>
            </a:r>
          </a:p>
          <a:p>
            <a:r>
              <a:rPr lang="ru-RU" sz="3200" b="1" dirty="0" smtClean="0"/>
              <a:t> </a:t>
            </a:r>
            <a:r>
              <a:rPr 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Целевая аудитория</a:t>
            </a:r>
            <a:r>
              <a:rPr lang="ru-RU" sz="3200" b="1" i="1" dirty="0" smtClean="0">
                <a:latin typeface="Candara Light" panose="020E0502030303020204" pitchFamily="34" charset="0"/>
              </a:rPr>
              <a:t>: частные </a:t>
            </a:r>
            <a:r>
              <a:rPr lang="ru-RU" sz="3200" b="1" i="1" dirty="0">
                <a:latin typeface="Candara Light" panose="020E0502030303020204" pitchFamily="34" charset="0"/>
              </a:rPr>
              <a:t>покупатели</a:t>
            </a:r>
            <a:r>
              <a:rPr lang="ru-RU" sz="3200" b="1" dirty="0">
                <a:latin typeface="Candara Light" panose="020E0502030303020204" pitchFamily="34" charset="0"/>
              </a:rPr>
              <a:t>-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жители села Верхние </a:t>
            </a:r>
            <a:r>
              <a:rPr lang="ru-RU" sz="3200" b="1" i="1" dirty="0" err="1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Аремзяны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, </a:t>
            </a:r>
            <a:r>
              <a:rPr lang="ru-RU" sz="3200" b="1" i="1" dirty="0" err="1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Тобольского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района и города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Тобольска; </a:t>
            </a:r>
            <a:r>
              <a:rPr lang="ru-RU" sz="3200" b="1" i="1" dirty="0" err="1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предприниматели,торговые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 </a:t>
            </a:r>
            <a:r>
              <a:rPr lang="ru-RU" sz="3200" b="1" i="1" dirty="0" err="1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преставители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 кафе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</a:rPr>
              <a:t>, ресторанов г.Тобольска.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C6DB799-8777-75BF-3D49-0B40761F2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4" y="600891"/>
            <a:ext cx="5487202" cy="6048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021004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170463-56A3-88FF-F20D-EA508CCF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409904" cy="92451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/>
            <a:r>
              <a:rPr lang="ru-RU" b="1" dirty="0" smtClean="0">
                <a:latin typeface="Arial Black" pitchFamily="34" charset="0"/>
                <a:cs typeface="Calibri" panose="020F0502020204030204" pitchFamily="34" charset="0"/>
              </a:rPr>
              <a:t>Этапы реализации проекта:</a:t>
            </a:r>
            <a:endParaRPr lang="ru-RU" b="1" dirty="0">
              <a:latin typeface="Arial Black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4D7247-3B5D-CC5C-BF16-28E0516B9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9897"/>
            <a:ext cx="6361611" cy="59009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700" b="1" dirty="0">
                <a:latin typeface="Calibri" panose="020F0502020204030204" pitchFamily="34" charset="0"/>
                <a:cs typeface="Calibri" panose="020F0502020204030204" pitchFamily="34" charset="0"/>
              </a:rPr>
              <a:t>Этапы реализации проекта:</a:t>
            </a:r>
          </a:p>
          <a:p>
            <a:pPr marL="0" indent="0">
              <a:buNone/>
            </a:pPr>
            <a:r>
              <a:rPr lang="ru-RU" sz="4200" b="1" dirty="0" smtClean="0"/>
              <a:t>1.</a:t>
            </a:r>
            <a:r>
              <a:rPr lang="ru-RU" sz="4200" b="1" dirty="0" smtClean="0">
                <a:latin typeface="Candara Light" panose="020E0502030303020204" pitchFamily="34" charset="0"/>
              </a:rPr>
              <a:t>Строительство </a:t>
            </a:r>
            <a:r>
              <a:rPr lang="ru-RU" sz="4200" b="1" dirty="0">
                <a:latin typeface="Candara Light" panose="020E0502030303020204" pitchFamily="34" charset="0"/>
              </a:rPr>
              <a:t>птичника; </a:t>
            </a:r>
            <a:endParaRPr lang="ru-RU" sz="4200" b="1" dirty="0" smtClean="0">
              <a:latin typeface="Candara Light" panose="020E0502030303020204" pitchFamily="34" charset="0"/>
            </a:endParaRPr>
          </a:p>
          <a:p>
            <a:pPr marL="0" indent="0">
              <a:buNone/>
            </a:pPr>
            <a:r>
              <a:rPr lang="ru-RU" sz="4200" b="1" dirty="0" smtClean="0"/>
              <a:t>2</a:t>
            </a:r>
            <a:r>
              <a:rPr lang="ru-RU" sz="4200" b="1" dirty="0" smtClean="0">
                <a:latin typeface="Candara Light" panose="020E0502030303020204" pitchFamily="34" charset="0"/>
              </a:rPr>
              <a:t>.Организация разведения  </a:t>
            </a:r>
          </a:p>
          <a:p>
            <a:pPr marL="0" indent="0">
              <a:buNone/>
            </a:pPr>
            <a:r>
              <a:rPr lang="ru-RU" sz="4200" b="1" dirty="0" smtClean="0">
                <a:latin typeface="Candara Light" panose="020E0502030303020204" pitchFamily="34" charset="0"/>
              </a:rPr>
              <a:t>    </a:t>
            </a:r>
            <a:r>
              <a:rPr lang="ru-RU" sz="4200" b="1" dirty="0">
                <a:latin typeface="Candara Light" panose="020E0502030303020204" pitchFamily="34" charset="0"/>
              </a:rPr>
              <a:t>гусей; </a:t>
            </a:r>
          </a:p>
          <a:p>
            <a:pPr marL="0" indent="0">
              <a:buNone/>
            </a:pPr>
            <a:r>
              <a:rPr lang="ru-RU" sz="4200" b="1" dirty="0" smtClean="0"/>
              <a:t>3</a:t>
            </a:r>
            <a:r>
              <a:rPr lang="ru-RU" sz="4200" b="1" dirty="0" smtClean="0">
                <a:latin typeface="Candara Light" panose="020E0502030303020204" pitchFamily="34" charset="0"/>
              </a:rPr>
              <a:t>.Организация </a:t>
            </a:r>
            <a:r>
              <a:rPr lang="ru-RU" sz="4200" b="1" dirty="0">
                <a:latin typeface="Candara Light" panose="020E0502030303020204" pitchFamily="34" charset="0"/>
              </a:rPr>
              <a:t>сбыта </a:t>
            </a:r>
            <a:endParaRPr lang="ru-RU" sz="4200" b="1" dirty="0" smtClean="0">
              <a:latin typeface="Candara Light" panose="020E0502030303020204" pitchFamily="34" charset="0"/>
            </a:endParaRPr>
          </a:p>
          <a:p>
            <a:pPr marL="0" indent="0">
              <a:buNone/>
            </a:pPr>
            <a:r>
              <a:rPr lang="ru-RU" sz="4200" b="1" dirty="0" smtClean="0">
                <a:latin typeface="Candara Light" panose="020E0502030303020204" pitchFamily="34" charset="0"/>
              </a:rPr>
              <a:t>   гусиной </a:t>
            </a:r>
            <a:r>
              <a:rPr lang="ru-RU" sz="4200" b="1" dirty="0">
                <a:latin typeface="Candara Light" panose="020E0502030303020204" pitchFamily="34" charset="0"/>
              </a:rPr>
              <a:t>продукции; </a:t>
            </a:r>
          </a:p>
          <a:p>
            <a:pPr marL="0" indent="0">
              <a:buNone/>
            </a:pPr>
            <a:r>
              <a:rPr lang="ru-RU" sz="4200" b="1" dirty="0" smtClean="0"/>
              <a:t>4</a:t>
            </a:r>
            <a:r>
              <a:rPr lang="ru-RU" sz="4200" b="1" dirty="0" smtClean="0">
                <a:latin typeface="Candara Light" panose="020E0502030303020204" pitchFamily="34" charset="0"/>
              </a:rPr>
              <a:t>.Извлечение </a:t>
            </a:r>
            <a:r>
              <a:rPr lang="ru-RU" sz="4200" b="1" dirty="0">
                <a:latin typeface="Candara Light" panose="020E0502030303020204" pitchFamily="34" charset="0"/>
              </a:rPr>
              <a:t>прибыли </a:t>
            </a:r>
            <a:r>
              <a:rPr lang="ru-RU" sz="4200" b="1" dirty="0" smtClean="0">
                <a:latin typeface="Candara Light" panose="020E0502030303020204" pitchFamily="34" charset="0"/>
              </a:rPr>
              <a:t>от</a:t>
            </a:r>
          </a:p>
          <a:p>
            <a:pPr marL="0" indent="0">
              <a:buNone/>
            </a:pPr>
            <a:r>
              <a:rPr lang="ru-RU" sz="4200" b="1" dirty="0" smtClean="0">
                <a:latin typeface="Candara Light" panose="020E0502030303020204" pitchFamily="34" charset="0"/>
              </a:rPr>
              <a:t>  </a:t>
            </a:r>
            <a:r>
              <a:rPr lang="ru-RU" sz="4200" b="1" dirty="0">
                <a:latin typeface="Candara Light" panose="020E0502030303020204" pitchFamily="34" charset="0"/>
              </a:rPr>
              <a:t>результатов производства </a:t>
            </a:r>
            <a:endParaRPr lang="ru-RU" sz="4200" b="1" dirty="0" smtClean="0">
              <a:latin typeface="Candara Light" panose="020E0502030303020204" pitchFamily="34" charset="0"/>
            </a:endParaRPr>
          </a:p>
          <a:p>
            <a:pPr marL="0" indent="0">
              <a:buNone/>
            </a:pPr>
            <a:r>
              <a:rPr lang="ru-RU" sz="4200" b="1" dirty="0" smtClean="0">
                <a:latin typeface="Candara Light" panose="020E0502030303020204" pitchFamily="34" charset="0"/>
              </a:rPr>
              <a:t>  и реализации</a:t>
            </a:r>
          </a:p>
          <a:p>
            <a:pPr marL="0" indent="0">
              <a:buNone/>
            </a:pPr>
            <a:r>
              <a:rPr lang="ru-RU" sz="4200" b="1" dirty="0" smtClean="0">
                <a:latin typeface="Candara Light" panose="020E0502030303020204" pitchFamily="34" charset="0"/>
              </a:rPr>
              <a:t>  </a:t>
            </a:r>
            <a:r>
              <a:rPr lang="ru-RU" sz="4200" b="1" dirty="0">
                <a:latin typeface="Candara Light" panose="020E0502030303020204" pitchFamily="34" charset="0"/>
              </a:rPr>
              <a:t>сельскохозяйственной </a:t>
            </a:r>
            <a:endParaRPr lang="ru-RU" sz="4200" b="1" dirty="0" smtClean="0">
              <a:latin typeface="Candara Light" panose="020E0502030303020204" pitchFamily="34" charset="0"/>
            </a:endParaRPr>
          </a:p>
          <a:p>
            <a:pPr marL="0" indent="0">
              <a:buNone/>
            </a:pPr>
            <a:r>
              <a:rPr lang="ru-RU" sz="4200" b="1" dirty="0" smtClean="0">
                <a:latin typeface="Candara Light" panose="020E0502030303020204" pitchFamily="34" charset="0"/>
              </a:rPr>
              <a:t>  продукции.</a:t>
            </a:r>
          </a:p>
          <a:p>
            <a:pPr marL="0" indent="0">
              <a:buNone/>
            </a:pPr>
            <a:r>
              <a:rPr lang="ru-RU" sz="4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4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Сроки </a:t>
            </a:r>
            <a:r>
              <a:rPr lang="ru-RU" sz="4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реализации идеи</a:t>
            </a:r>
            <a:r>
              <a:rPr lang="ru-RU" sz="4200" b="1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: </a:t>
            </a:r>
            <a:endParaRPr lang="ru-RU" sz="4200" b="1" dirty="0" smtClean="0">
              <a:solidFill>
                <a:schemeClr val="accent1">
                  <a:lumMod val="50000"/>
                </a:schemeClr>
              </a:solidFill>
              <a:latin typeface="Candara Light" panose="020E0502030303020204" pitchFamily="34" charset="0"/>
            </a:endParaRPr>
          </a:p>
          <a:p>
            <a:pPr marL="0" indent="0">
              <a:buNone/>
            </a:pPr>
            <a:r>
              <a:rPr lang="ru-RU" sz="4200" b="1" dirty="0" smtClean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        один </a:t>
            </a:r>
            <a:r>
              <a:rPr lang="ru-RU" sz="4200" b="1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– два года.</a:t>
            </a:r>
            <a:endParaRPr lang="ru-RU" sz="4200" b="1" dirty="0" smtClean="0">
              <a:solidFill>
                <a:schemeClr val="accent1">
                  <a:lumMod val="50000"/>
                </a:schemeClr>
              </a:solidFill>
              <a:latin typeface="Candara Light" panose="020E0502030303020204" pitchFamily="34" charset="0"/>
            </a:endParaRPr>
          </a:p>
          <a:p>
            <a:pPr marL="0" indent="0">
              <a:buNone/>
            </a:pPr>
            <a:endParaRPr lang="ru-RU" sz="4700" b="1" dirty="0">
              <a:latin typeface="Candara Light" panose="020E0502030303020204" pitchFamily="34" charset="0"/>
            </a:endParaRPr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1611" y="809897"/>
            <a:ext cx="5687612" cy="5783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0055392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170463-56A3-88FF-F20D-EA508CCF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79"/>
            <a:ext cx="9901645" cy="92451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anose="020B0A04020102020204" pitchFamily="34" charset="0"/>
                <a:cs typeface="Arial Black" panose="020B0604020202020204" pitchFamily="34" charset="0"/>
              </a:rPr>
              <a:t>3.ОПИСАНИЕ </a:t>
            </a:r>
            <a:r>
              <a:rPr lang="ru-RU" b="1" dirty="0">
                <a:latin typeface="Arial Black" panose="020B0A04020102020204" pitchFamily="34" charset="0"/>
                <a:cs typeface="Arial Black" panose="020B0604020202020204" pitchFamily="34" charset="0"/>
              </a:rPr>
              <a:t>УСЛУГИ И ЦЕНООБРАЗОВАНИЕ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4D7247-3B5D-CC5C-BF16-28E0516B9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74015"/>
            <a:ext cx="7387102" cy="5494128"/>
          </a:xfrm>
        </p:spPr>
        <p:txBody>
          <a:bodyPr>
            <a:normAutofit fontScale="92500" lnSpcReduction="10000"/>
          </a:bodyPr>
          <a:lstStyle/>
          <a:p>
            <a:r>
              <a:rPr lang="ru-RU" sz="3600" b="1" dirty="0">
                <a:latin typeface="Candara Light" panose="020E0502030303020204" pitchFamily="34" charset="0"/>
              </a:rPr>
              <a:t>Гуси — это крупные домашние птицы, не слишком прихотливые к среде </a:t>
            </a:r>
            <a:r>
              <a:rPr lang="ru-RU" sz="3600" b="1" dirty="0" smtClean="0">
                <a:latin typeface="Candara Light" panose="020E0502030303020204" pitchFamily="34" charset="0"/>
              </a:rPr>
              <a:t>обитания. </a:t>
            </a:r>
            <a:endParaRPr lang="ru-RU" sz="3600" b="1" dirty="0">
              <a:latin typeface="Candara Light" panose="020E0502030303020204" pitchFamily="34" charset="0"/>
            </a:endParaRPr>
          </a:p>
          <a:p>
            <a:r>
              <a:rPr lang="ru-RU" sz="3600" b="1" dirty="0" smtClean="0">
                <a:latin typeface="Candara Light" panose="020E0502030303020204" pitchFamily="34" charset="0"/>
              </a:rPr>
              <a:t>Чтобы бизнес </a:t>
            </a:r>
            <a:r>
              <a:rPr lang="ru-RU" sz="3600" b="1" dirty="0">
                <a:latin typeface="Candara Light" panose="020E0502030303020204" pitchFamily="34" charset="0"/>
              </a:rPr>
              <a:t>приносил </a:t>
            </a:r>
            <a:r>
              <a:rPr lang="ru-RU" sz="3600" b="1" dirty="0" smtClean="0">
                <a:latin typeface="Candara Light" panose="020E0502030303020204" pitchFamily="34" charset="0"/>
              </a:rPr>
              <a:t>прибыль</a:t>
            </a:r>
            <a:r>
              <a:rPr lang="ru-RU" sz="3600" b="1" dirty="0">
                <a:latin typeface="Candara Light" panose="020E0502030303020204" pitchFamily="34" charset="0"/>
              </a:rPr>
              <a:t>, нужно обзавестись определенным поголовьем и создать хорошие условия для жизни и размножения. </a:t>
            </a:r>
          </a:p>
          <a:p>
            <a:r>
              <a:rPr lang="ru-RU" sz="3600" b="1" dirty="0" smtClean="0">
                <a:latin typeface="Candara Light" panose="020E0502030303020204" pitchFamily="34" charset="0"/>
              </a:rPr>
              <a:t>Технология </a:t>
            </a:r>
            <a:r>
              <a:rPr lang="ru-RU" sz="3600" b="1" dirty="0">
                <a:latin typeface="Candara Light" panose="020E0502030303020204" pitchFamily="34" charset="0"/>
              </a:rPr>
              <a:t>выращивания </a:t>
            </a:r>
            <a:r>
              <a:rPr lang="ru-RU" sz="3600" b="1" dirty="0" smtClean="0">
                <a:latin typeface="Candara Light" panose="020E0502030303020204" pitchFamily="34" charset="0"/>
              </a:rPr>
              <a:t>гусей, обладает </a:t>
            </a:r>
            <a:r>
              <a:rPr lang="ru-RU" sz="3600" b="1" dirty="0">
                <a:latin typeface="Candara Light" panose="020E0502030303020204" pitchFamily="34" charset="0"/>
              </a:rPr>
              <a:t>хорошим экономическим эффектом — рентабельность не менее 50%.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6473" y="133379"/>
            <a:ext cx="4804899" cy="6634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5746835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794" y="-80025"/>
            <a:ext cx="11713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редполагается 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использовать самые продуктивные и адаптированные в российских условиях породы гусей 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5794" y="885190"/>
            <a:ext cx="2391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ndara Light" panose="020E0502030303020204" pitchFamily="34" charset="0"/>
              </a:rPr>
              <a:t>Кубанские гуси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10798" r="15942"/>
          <a:stretch/>
        </p:blipFill>
        <p:spPr>
          <a:xfrm>
            <a:off x="95794" y="1347508"/>
            <a:ext cx="2637178" cy="2451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09395" y="879823"/>
            <a:ext cx="1885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Candara Light" panose="020E0502030303020204" pitchFamily="34" charset="0"/>
              </a:rPr>
              <a:t>Арзамасские</a:t>
            </a:r>
            <a:endParaRPr lang="ru-RU" sz="2400" b="1" dirty="0">
              <a:latin typeface="Candara Light" panose="020E0502030303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7887" y="1332222"/>
            <a:ext cx="2482131" cy="2482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257619" y="851777"/>
            <a:ext cx="1571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Candara Light" panose="020E0502030303020204" pitchFamily="34" charset="0"/>
              </a:rPr>
              <a:t>Эдменские</a:t>
            </a:r>
            <a:endParaRPr lang="ru-RU" sz="2400" b="1" dirty="0">
              <a:latin typeface="Candara Light" panose="020E0502030303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5677" t="2423" r="4864" b="51722"/>
          <a:stretch/>
        </p:blipFill>
        <p:spPr>
          <a:xfrm>
            <a:off x="6210642" y="1281198"/>
            <a:ext cx="2516499" cy="2571201"/>
          </a:xfrm>
          <a:prstGeom prst="roundRect">
            <a:avLst>
              <a:gd name="adj" fmla="val 151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76359" y="3852399"/>
            <a:ext cx="2379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Candara Light" panose="020E0502030303020204" pitchFamily="34" charset="0"/>
              </a:rPr>
              <a:t>Тулузские</a:t>
            </a:r>
            <a:r>
              <a:rPr lang="ru-RU" sz="2400" b="1" dirty="0">
                <a:latin typeface="Candara Light" panose="020E0502030303020204" pitchFamily="34" charset="0"/>
              </a:rPr>
              <a:t> птицы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/>
          <a:srcRect l="16952" r="13619"/>
          <a:stretch/>
        </p:blipFill>
        <p:spPr>
          <a:xfrm>
            <a:off x="468107" y="4285347"/>
            <a:ext cx="2637179" cy="251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9270408" y="830997"/>
            <a:ext cx="2440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andara Light" panose="020E0502030303020204" pitchFamily="34" charset="0"/>
              </a:rPr>
              <a:t>Итальянские гуси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/>
          <a:srcRect l="15419" r="6855"/>
          <a:stretch/>
        </p:blipFill>
        <p:spPr>
          <a:xfrm>
            <a:off x="9294610" y="1222557"/>
            <a:ext cx="2738702" cy="2640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670156" y="3848611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andara Light" panose="020E0502030303020204" pitchFamily="34" charset="0"/>
                <a:cs typeface="Calibri" panose="020F0502020204030204" pitchFamily="34" charset="0"/>
              </a:rPr>
              <a:t>Большие серые гуси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70156" y="4257506"/>
            <a:ext cx="3889353" cy="2544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8062059" y="3821422"/>
            <a:ext cx="223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andara Light" panose="020E0502030303020204" pitchFamily="34" charset="0"/>
              </a:rPr>
              <a:t>Датский </a:t>
            </a:r>
            <a:r>
              <a:rPr lang="ru-RU" sz="2400" b="1" dirty="0" err="1">
                <a:latin typeface="Candara Light" panose="020E0502030303020204" pitchFamily="34" charset="0"/>
              </a:rPr>
              <a:t>легарт</a:t>
            </a:r>
            <a:r>
              <a:rPr lang="ru-RU" sz="2400" b="1" dirty="0">
                <a:latin typeface="Candara Light" panose="020E0502030303020204" pitchFamily="34" charset="0"/>
              </a:rPr>
              <a:t>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24491" y="4254739"/>
            <a:ext cx="3392381" cy="2544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015009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062" y="539441"/>
            <a:ext cx="25995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Продукция: </a:t>
            </a: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200" b="1" dirty="0">
                <a:latin typeface="Candara Light" panose="020E0502030303020204" pitchFamily="34" charset="0"/>
              </a:rPr>
              <a:t>1. </a:t>
            </a:r>
            <a:r>
              <a:rPr lang="ru-RU" sz="3200" b="1" dirty="0" smtClean="0">
                <a:latin typeface="Candara Light" panose="020E0502030303020204" pitchFamily="34" charset="0"/>
              </a:rPr>
              <a:t>Мясо</a:t>
            </a:r>
            <a:endParaRPr lang="ru-RU" sz="3200" b="1" dirty="0">
              <a:latin typeface="Candara Light" panose="020E0502030303020204" pitchFamily="34" charset="0"/>
            </a:endParaRPr>
          </a:p>
          <a:p>
            <a:r>
              <a:rPr lang="ru-RU" sz="3200" b="1" dirty="0">
                <a:latin typeface="Candara Light" panose="020E0502030303020204" pitchFamily="34" charset="0"/>
              </a:rPr>
              <a:t>2. Печень </a:t>
            </a:r>
            <a:endParaRPr lang="ru-RU" sz="3200" b="1" dirty="0" smtClean="0">
              <a:latin typeface="Candara Light" panose="020E0502030303020204" pitchFamily="34" charset="0"/>
            </a:endParaRPr>
          </a:p>
          <a:p>
            <a:r>
              <a:rPr lang="ru-RU" sz="3200" b="1" dirty="0" smtClean="0">
                <a:latin typeface="Candara Light" panose="020E0502030303020204" pitchFamily="34" charset="0"/>
              </a:rPr>
              <a:t>3</a:t>
            </a:r>
            <a:r>
              <a:rPr lang="ru-RU" sz="3200" b="1" dirty="0">
                <a:latin typeface="Candara Light" panose="020E0502030303020204" pitchFamily="34" charset="0"/>
              </a:rPr>
              <a:t>. </a:t>
            </a:r>
            <a:r>
              <a:rPr lang="ru-RU" sz="3200" b="1" dirty="0" smtClean="0">
                <a:latin typeface="Candara Light" panose="020E0502030303020204" pitchFamily="34" charset="0"/>
              </a:rPr>
              <a:t>Жир</a:t>
            </a:r>
          </a:p>
          <a:p>
            <a:r>
              <a:rPr lang="ru-RU" sz="3200" b="1" dirty="0">
                <a:latin typeface="Candara Light" panose="020E0502030303020204" pitchFamily="34" charset="0"/>
              </a:rPr>
              <a:t>4. Пух и перья </a:t>
            </a:r>
            <a:endParaRPr lang="ru-RU" sz="3200" b="1" dirty="0" smtClean="0">
              <a:latin typeface="Candara Light" panose="020E0502030303020204" pitchFamily="34" charset="0"/>
            </a:endParaRPr>
          </a:p>
          <a:p>
            <a:r>
              <a:rPr lang="ru-RU" sz="3200" b="1" dirty="0" smtClean="0">
                <a:latin typeface="Candara Light" panose="020E0502030303020204" pitchFamily="34" charset="0"/>
              </a:rPr>
              <a:t>5</a:t>
            </a:r>
            <a:r>
              <a:rPr lang="ru-RU" sz="3200" b="1" dirty="0">
                <a:latin typeface="Candara Light" panose="020E0502030303020204" pitchFamily="34" charset="0"/>
              </a:rPr>
              <a:t>. Яйца </a:t>
            </a:r>
            <a:endParaRPr lang="ru-RU" sz="3200" b="1" dirty="0" smtClean="0">
              <a:latin typeface="Candara Light" panose="020E0502030303020204" pitchFamily="34" charset="0"/>
            </a:endParaRPr>
          </a:p>
          <a:p>
            <a:r>
              <a:rPr lang="ru-RU" sz="3200" b="1" dirty="0" smtClean="0">
                <a:latin typeface="Candara Light" panose="020E0502030303020204" pitchFamily="34" charset="0"/>
              </a:rPr>
              <a:t>6</a:t>
            </a:r>
            <a:r>
              <a:rPr lang="ru-RU" sz="3200" b="1" dirty="0">
                <a:latin typeface="Candara Light" panose="020E0502030303020204" pitchFamily="34" charset="0"/>
              </a:rPr>
              <a:t>. </a:t>
            </a:r>
            <a:r>
              <a:rPr lang="ru-RU" sz="3200" b="1" dirty="0" smtClean="0">
                <a:latin typeface="Candara Light" panose="020E0502030303020204" pitchFamily="34" charset="0"/>
              </a:rPr>
              <a:t>Гус</a:t>
            </a:r>
            <a:r>
              <a:rPr lang="ru-RU" sz="3200" b="1" dirty="0" smtClean="0">
                <a:latin typeface="Candara Light" panose="020E0502030303020204" pitchFamily="34" charset="0"/>
              </a:rPr>
              <a:t>ята </a:t>
            </a:r>
            <a:endParaRPr lang="ru-RU" sz="3200" b="1" dirty="0" smtClean="0">
              <a:latin typeface="Candara Light" panose="020E0502030303020204" pitchFamily="34" charset="0"/>
            </a:endParaRPr>
          </a:p>
          <a:p>
            <a:r>
              <a:rPr lang="ru-RU" sz="3200" b="1" dirty="0" smtClean="0">
                <a:latin typeface="Candara Light" panose="020E0502030303020204" pitchFamily="34" charset="0"/>
              </a:rPr>
              <a:t>7</a:t>
            </a:r>
            <a:r>
              <a:rPr lang="ru-RU" sz="3200" b="1" dirty="0">
                <a:latin typeface="Candara Light" panose="020E0502030303020204" pitchFamily="34" charset="0"/>
              </a:rPr>
              <a:t>. </a:t>
            </a:r>
            <a:r>
              <a:rPr lang="ru-RU" sz="3200" b="1" dirty="0" smtClean="0">
                <a:latin typeface="Candara Light" panose="020E0502030303020204" pitchFamily="34" charset="0"/>
              </a:rPr>
              <a:t>Помет</a:t>
            </a:r>
            <a:endParaRPr lang="ru-RU" sz="3200" b="1" dirty="0">
              <a:latin typeface="Candara Light" panose="020E0502030303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3733" t="3468" r="3227" b="53052"/>
          <a:stretch/>
        </p:blipFill>
        <p:spPr>
          <a:xfrm>
            <a:off x="2594799" y="49995"/>
            <a:ext cx="2161148" cy="132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51237" y="28879"/>
            <a:ext cx="32980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ndara Light" panose="020E0502030303020204" pitchFamily="34" charset="0"/>
              </a:rPr>
              <a:t>Мясо гуся. Содержит витамины </a:t>
            </a:r>
            <a:r>
              <a:rPr lang="ru-RU" sz="2000" b="1" dirty="0">
                <a:latin typeface="Candara Light" panose="020E0502030303020204" pitchFamily="34" charset="0"/>
              </a:rPr>
              <a:t>А, В2, </a:t>
            </a:r>
            <a:r>
              <a:rPr lang="ru-RU" sz="2000" b="1" dirty="0" smtClean="0">
                <a:latin typeface="Candara Light" panose="020E0502030303020204" pitchFamily="34" charset="0"/>
              </a:rPr>
              <a:t>С. Продукт </a:t>
            </a:r>
            <a:r>
              <a:rPr lang="ru-RU" sz="2000" b="1" dirty="0">
                <a:latin typeface="Candara Light" panose="020E0502030303020204" pitchFamily="34" charset="0"/>
              </a:rPr>
              <a:t>полезен для пищеварения и нервной </a:t>
            </a:r>
            <a:r>
              <a:rPr lang="ru-RU" sz="2000" b="1" dirty="0" smtClean="0">
                <a:latin typeface="Candara Light" panose="020E0502030303020204" pitchFamily="34" charset="0"/>
              </a:rPr>
              <a:t>системы и </a:t>
            </a:r>
            <a:r>
              <a:rPr lang="ru-RU" sz="2000" b="1" dirty="0">
                <a:latin typeface="Candara Light" panose="020E0502030303020204" pitchFamily="34" charset="0"/>
              </a:rPr>
              <a:t>укрепляет </a:t>
            </a:r>
            <a:r>
              <a:rPr lang="ru-RU" sz="2000" b="1" dirty="0" smtClean="0">
                <a:latin typeface="Candara Light" panose="020E0502030303020204" pitchFamily="34" charset="0"/>
              </a:rPr>
              <a:t>иммунитет</a:t>
            </a:r>
            <a:r>
              <a:rPr lang="ru-RU" sz="2000" b="1" dirty="0">
                <a:latin typeface="Candara Light" panose="020E0502030303020204" pitchFamily="34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6021" t="7466" r="4758" b="7920"/>
          <a:stretch/>
        </p:blipFill>
        <p:spPr>
          <a:xfrm>
            <a:off x="7289787" y="4811235"/>
            <a:ext cx="2168434" cy="1557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458221" y="4773523"/>
            <a:ext cx="27337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ndara Light" panose="020E0502030303020204" pitchFamily="34" charset="0"/>
              </a:rPr>
              <a:t>Гусиное </a:t>
            </a:r>
            <a:r>
              <a:rPr lang="ru-RU" sz="2000" b="1" dirty="0">
                <a:latin typeface="Candara Light" panose="020E0502030303020204" pitchFamily="34" charset="0"/>
              </a:rPr>
              <a:t>яйцо содержит </a:t>
            </a:r>
            <a:r>
              <a:rPr lang="ru-RU" sz="2000" b="1" dirty="0" smtClean="0">
                <a:latin typeface="Candara Light" panose="020E0502030303020204" pitchFamily="34" charset="0"/>
              </a:rPr>
              <a:t>витамины </a:t>
            </a:r>
            <a:r>
              <a:rPr lang="ru-RU" sz="2000" b="1" dirty="0">
                <a:latin typeface="Candara Light" panose="020E0502030303020204" pitchFamily="34" charset="0"/>
              </a:rPr>
              <a:t>А, D, </a:t>
            </a:r>
            <a:r>
              <a:rPr lang="ru-RU" sz="2000" b="1" dirty="0" smtClean="0">
                <a:latin typeface="Candara Light" panose="020E0502030303020204" pitchFamily="34" charset="0"/>
              </a:rPr>
              <a:t>Е. </a:t>
            </a:r>
            <a:r>
              <a:rPr lang="ru-RU" sz="2000" b="1" dirty="0">
                <a:latin typeface="Candara Light" panose="020E0502030303020204" pitchFamily="34" charset="0"/>
              </a:rPr>
              <a:t>Продукт полезен для зрения, памяти и иммунитета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9509" y="1527932"/>
            <a:ext cx="2151728" cy="1434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177015" y="437285"/>
            <a:ext cx="36967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ndara Light" panose="020E0502030303020204" pitchFamily="34" charset="0"/>
              </a:rPr>
              <a:t>Пищевая </a:t>
            </a:r>
            <a:r>
              <a:rPr lang="ru-RU" sz="2000" b="1" dirty="0">
                <a:latin typeface="Candara Light" panose="020E0502030303020204" pitchFamily="34" charset="0"/>
              </a:rPr>
              <a:t>ценность гусиной печени сравнима с черной икрой. Из нее готовят общеизвестное блюдо-паштет </a:t>
            </a:r>
            <a:r>
              <a:rPr lang="ru-RU" sz="2000" b="1" dirty="0" err="1">
                <a:latin typeface="Candara Light" panose="020E0502030303020204" pitchFamily="34" charset="0"/>
              </a:rPr>
              <a:t>фуа-гра</a:t>
            </a:r>
            <a:endParaRPr lang="ru-RU" sz="2000" b="1" dirty="0">
              <a:latin typeface="Candara Light" panose="020E0502030303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87" y="2787353"/>
            <a:ext cx="1844040" cy="184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b="47574"/>
          <a:stretch/>
        </p:blipFill>
        <p:spPr>
          <a:xfrm>
            <a:off x="2594800" y="4811235"/>
            <a:ext cx="2156438" cy="19357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91109" y="3807608"/>
            <a:ext cx="22090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ndara Light" panose="020E0502030303020204" pitchFamily="34" charset="0"/>
              </a:rPr>
              <a:t>Г</a:t>
            </a:r>
            <a:r>
              <a:rPr lang="ru-RU" sz="2000" b="1" dirty="0" smtClean="0">
                <a:latin typeface="Candara Light" panose="020E0502030303020204" pitchFamily="34" charset="0"/>
              </a:rPr>
              <a:t>усиное </a:t>
            </a:r>
            <a:r>
              <a:rPr lang="ru-RU" sz="2000" b="1" dirty="0">
                <a:latin typeface="Candara Light" panose="020E0502030303020204" pitchFamily="34" charset="0"/>
              </a:rPr>
              <a:t>оперение высоко ценится как утеплитель одежды и наполнитель подушек.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/>
          <a:srcRect l="17811" t="21072" r="11046" b="2643"/>
          <a:stretch/>
        </p:blipFill>
        <p:spPr>
          <a:xfrm>
            <a:off x="2594799" y="3112557"/>
            <a:ext cx="2156438" cy="1541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854268" y="2377952"/>
            <a:ext cx="22550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ndara Light" panose="020E0502030303020204" pitchFamily="34" charset="0"/>
              </a:rPr>
              <a:t>С</a:t>
            </a:r>
            <a:r>
              <a:rPr lang="ru-RU" sz="2000" b="1" dirty="0" smtClean="0">
                <a:latin typeface="Candara Light" panose="020E0502030303020204" pitchFamily="34" charset="0"/>
              </a:rPr>
              <a:t> </a:t>
            </a:r>
            <a:r>
              <a:rPr lang="ru-RU" sz="2000" b="1" dirty="0">
                <a:latin typeface="Candara Light" panose="020E0502030303020204" pitchFamily="34" charset="0"/>
              </a:rPr>
              <a:t>одной птицы получают примерно 2,5 кг гусиного жира</a:t>
            </a:r>
            <a:r>
              <a:rPr lang="ru-RU" dirty="0"/>
              <a:t>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34825" y="2336592"/>
            <a:ext cx="28571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ndara Light" panose="020E0502030303020204" pitchFamily="34" charset="0"/>
              </a:rPr>
              <a:t>Г</a:t>
            </a:r>
            <a:r>
              <a:rPr lang="ru-RU" sz="2000" b="1" dirty="0" smtClean="0">
                <a:latin typeface="Candara Light" panose="020E0502030303020204" pitchFamily="34" charset="0"/>
              </a:rPr>
              <a:t>усиное </a:t>
            </a:r>
            <a:r>
              <a:rPr lang="ru-RU" sz="2000" b="1" dirty="0">
                <a:latin typeface="Candara Light" panose="020E0502030303020204" pitchFamily="34" charset="0"/>
              </a:rPr>
              <a:t>потомство покупают как предприниматели, так и просто любители домашнего хозяйства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10671545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1085</Words>
  <Application>Microsoft Office PowerPoint</Application>
  <PresentationFormat>Произвольный</PresentationFormat>
  <Paragraphs>193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БИЗНЕС ПРОЕКТ «СОДЕРЖАНИЕ И ВЫРАЩИВАНИЕ ГУСЕЙ В ДОМАШНИХ УСЛОВИЯХ»</vt:lpstr>
      <vt:lpstr>1.РЕЗЮМЕ ПРОЕКТА</vt:lpstr>
      <vt:lpstr>АКТУАЛЬНОСТЬ</vt:lpstr>
      <vt:lpstr>РЕАЛИЗАЦИЯ ИДЕИ</vt:lpstr>
      <vt:lpstr>ЦЕЛЬ ПРОЕКТА</vt:lpstr>
      <vt:lpstr>Этапы реализации проекта:</vt:lpstr>
      <vt:lpstr>3.ОПИСАНИЕ УСЛУГИ И ЦЕНООБРАЗОВАНИЕ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 ПРОЕКТ «РАЗВЕДЕНИЕ ГУСЕЙ»</dc:title>
  <dc:creator>Guest User</dc:creator>
  <cp:lastModifiedBy>Рамиль</cp:lastModifiedBy>
  <cp:revision>45</cp:revision>
  <dcterms:created xsi:type="dcterms:W3CDTF">2024-01-05T15:55:39Z</dcterms:created>
  <dcterms:modified xsi:type="dcterms:W3CDTF">2024-03-21T17:38:47Z</dcterms:modified>
</cp:coreProperties>
</file>